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9" r:id="rId2"/>
    <p:sldId id="323" r:id="rId3"/>
    <p:sldId id="296" r:id="rId4"/>
    <p:sldId id="324" r:id="rId5"/>
    <p:sldId id="341" r:id="rId6"/>
    <p:sldId id="342" r:id="rId7"/>
    <p:sldId id="327" r:id="rId8"/>
    <p:sldId id="328" r:id="rId9"/>
    <p:sldId id="343" r:id="rId10"/>
    <p:sldId id="314" r:id="rId11"/>
    <p:sldId id="345" r:id="rId12"/>
    <p:sldId id="344" r:id="rId13"/>
    <p:sldId id="346" r:id="rId14"/>
    <p:sldId id="330" r:id="rId15"/>
    <p:sldId id="349" r:id="rId16"/>
    <p:sldId id="348" r:id="rId17"/>
    <p:sldId id="347" r:id="rId18"/>
    <p:sldId id="350" r:id="rId19"/>
    <p:sldId id="351" r:id="rId20"/>
    <p:sldId id="290" r:id="rId21"/>
    <p:sldId id="333" r:id="rId22"/>
    <p:sldId id="353" r:id="rId23"/>
    <p:sldId id="352" r:id="rId24"/>
    <p:sldId id="316" r:id="rId25"/>
    <p:sldId id="358" r:id="rId26"/>
    <p:sldId id="357" r:id="rId27"/>
    <p:sldId id="355" r:id="rId28"/>
    <p:sldId id="356" r:id="rId29"/>
    <p:sldId id="282" r:id="rId30"/>
    <p:sldId id="359" r:id="rId31"/>
  </p:sldIdLst>
  <p:sldSz cx="8640763" cy="9906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3" userDrawn="1">
          <p15:clr>
            <a:srgbClr val="A4A3A4"/>
          </p15:clr>
        </p15:guide>
        <p15:guide id="2" pos="4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n De Decker" initials="JDD" lastIdx="2" clrIdx="0">
    <p:extLst>
      <p:ext uri="{19B8F6BF-5375-455C-9EA6-DF929625EA0E}">
        <p15:presenceInfo xmlns:p15="http://schemas.microsoft.com/office/powerpoint/2012/main" userId="Jolien De Decker" providerId="None"/>
      </p:ext>
    </p:extLst>
  </p:cmAuthor>
  <p:cmAuthor id="2" name="Helga Van Loo" initials="HVL" lastIdx="14" clrIdx="1">
    <p:extLst>
      <p:ext uri="{19B8F6BF-5375-455C-9EA6-DF929625EA0E}">
        <p15:presenceInfo xmlns:p15="http://schemas.microsoft.com/office/powerpoint/2012/main" userId="S-1-5-21-4060015860-3155939536-3220560164-20930" providerId="AD"/>
      </p:ext>
    </p:extLst>
  </p:cmAuthor>
  <p:cmAuthor id="3" name="Jolien De Decker" initials="JDD [2]" lastIdx="1" clrIdx="2">
    <p:extLst>
      <p:ext uri="{19B8F6BF-5375-455C-9EA6-DF929625EA0E}">
        <p15:presenceInfo xmlns:p15="http://schemas.microsoft.com/office/powerpoint/2012/main" userId="S-1-5-21-4060015860-3155939536-3220560164-426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8080"/>
    <a:srgbClr val="B7FAFF"/>
    <a:srgbClr val="0097A1"/>
    <a:srgbClr val="D6FEFE"/>
    <a:srgbClr val="F4F4F4"/>
    <a:srgbClr val="FF5300"/>
    <a:srgbClr val="DEEBEC"/>
    <a:srgbClr val="61F4FF"/>
    <a:srgbClr val="00C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44" d="100"/>
          <a:sy n="44" d="100"/>
        </p:scale>
        <p:origin x="1864" y="44"/>
      </p:cViewPr>
      <p:guideLst>
        <p:guide orient="horz" pos="2893"/>
        <p:guide pos="48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23726A9-651B-4FBB-950C-FC627E37EB37}" type="datetimeFigureOut">
              <a:rPr lang="de-DE" smtClean="0"/>
              <a:t>20.05.2022</a:t>
            </a:fld>
            <a:endParaRPr lang="de-DE"/>
          </a:p>
        </p:txBody>
      </p:sp>
      <p:sp>
        <p:nvSpPr>
          <p:cNvPr id="4" name="Folienbildplatzhalter 3"/>
          <p:cNvSpPr>
            <a:spLocks noGrp="1" noRot="1" noChangeAspect="1"/>
          </p:cNvSpPr>
          <p:nvPr>
            <p:ph type="sldImg" idx="2"/>
          </p:nvPr>
        </p:nvSpPr>
        <p:spPr>
          <a:xfrm>
            <a:off x="1874838" y="1241425"/>
            <a:ext cx="29194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61C6A-C1DF-4F69-BFE8-302E7ADE7297}" type="slidenum">
              <a:rPr lang="de-DE" smtClean="0"/>
              <a:t>‹Nr.›</a:t>
            </a:fld>
            <a:endParaRPr lang="de-DE"/>
          </a:p>
        </p:txBody>
      </p:sp>
    </p:spTree>
    <p:extLst>
      <p:ext uri="{BB962C8B-B14F-4D97-AF65-F5344CB8AC3E}">
        <p14:creationId xmlns:p14="http://schemas.microsoft.com/office/powerpoint/2010/main" val="250937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a:t>
            </a:fld>
            <a:endParaRPr lang="de-DE" dirty="0"/>
          </a:p>
        </p:txBody>
      </p:sp>
    </p:spTree>
    <p:extLst>
      <p:ext uri="{BB962C8B-B14F-4D97-AF65-F5344CB8AC3E}">
        <p14:creationId xmlns:p14="http://schemas.microsoft.com/office/powerpoint/2010/main" val="229861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10</a:t>
            </a:fld>
            <a:endParaRPr lang="de-DE"/>
          </a:p>
        </p:txBody>
      </p:sp>
    </p:spTree>
    <p:extLst>
      <p:ext uri="{BB962C8B-B14F-4D97-AF65-F5344CB8AC3E}">
        <p14:creationId xmlns:p14="http://schemas.microsoft.com/office/powerpoint/2010/main" val="124352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11</a:t>
            </a:fld>
            <a:endParaRPr lang="de-DE" dirty="0"/>
          </a:p>
        </p:txBody>
      </p:sp>
    </p:spTree>
    <p:extLst>
      <p:ext uri="{BB962C8B-B14F-4D97-AF65-F5344CB8AC3E}">
        <p14:creationId xmlns:p14="http://schemas.microsoft.com/office/powerpoint/2010/main" val="265577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12</a:t>
            </a:fld>
            <a:endParaRPr lang="de-DE" dirty="0"/>
          </a:p>
        </p:txBody>
      </p:sp>
    </p:spTree>
    <p:extLst>
      <p:ext uri="{BB962C8B-B14F-4D97-AF65-F5344CB8AC3E}">
        <p14:creationId xmlns:p14="http://schemas.microsoft.com/office/powerpoint/2010/main" val="149812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13</a:t>
            </a:fld>
            <a:endParaRPr lang="de-DE" dirty="0"/>
          </a:p>
        </p:txBody>
      </p:sp>
    </p:spTree>
    <p:extLst>
      <p:ext uri="{BB962C8B-B14F-4D97-AF65-F5344CB8AC3E}">
        <p14:creationId xmlns:p14="http://schemas.microsoft.com/office/powerpoint/2010/main" val="103983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14</a:t>
            </a:fld>
            <a:endParaRPr lang="de-DE" dirty="0"/>
          </a:p>
        </p:txBody>
      </p:sp>
    </p:spTree>
    <p:extLst>
      <p:ext uri="{BB962C8B-B14F-4D97-AF65-F5344CB8AC3E}">
        <p14:creationId xmlns:p14="http://schemas.microsoft.com/office/powerpoint/2010/main" val="231055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15</a:t>
            </a:fld>
            <a:endParaRPr lang="de-DE" dirty="0"/>
          </a:p>
        </p:txBody>
      </p:sp>
    </p:spTree>
    <p:extLst>
      <p:ext uri="{BB962C8B-B14F-4D97-AF65-F5344CB8AC3E}">
        <p14:creationId xmlns:p14="http://schemas.microsoft.com/office/powerpoint/2010/main" val="131031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16</a:t>
            </a:fld>
            <a:endParaRPr lang="de-DE" dirty="0"/>
          </a:p>
        </p:txBody>
      </p:sp>
    </p:spTree>
    <p:extLst>
      <p:ext uri="{BB962C8B-B14F-4D97-AF65-F5344CB8AC3E}">
        <p14:creationId xmlns:p14="http://schemas.microsoft.com/office/powerpoint/2010/main" val="2536597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17</a:t>
            </a:fld>
            <a:endParaRPr lang="de-DE" dirty="0"/>
          </a:p>
        </p:txBody>
      </p:sp>
    </p:spTree>
    <p:extLst>
      <p:ext uri="{BB962C8B-B14F-4D97-AF65-F5344CB8AC3E}">
        <p14:creationId xmlns:p14="http://schemas.microsoft.com/office/powerpoint/2010/main" val="375306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18</a:t>
            </a:fld>
            <a:endParaRPr lang="de-DE" dirty="0"/>
          </a:p>
        </p:txBody>
      </p:sp>
    </p:spTree>
    <p:extLst>
      <p:ext uri="{BB962C8B-B14F-4D97-AF65-F5344CB8AC3E}">
        <p14:creationId xmlns:p14="http://schemas.microsoft.com/office/powerpoint/2010/main" val="85274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19</a:t>
            </a:fld>
            <a:endParaRPr lang="de-DE" dirty="0"/>
          </a:p>
        </p:txBody>
      </p:sp>
    </p:spTree>
    <p:extLst>
      <p:ext uri="{BB962C8B-B14F-4D97-AF65-F5344CB8AC3E}">
        <p14:creationId xmlns:p14="http://schemas.microsoft.com/office/powerpoint/2010/main" val="93240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a:t>
            </a:fld>
            <a:endParaRPr lang="de-DE" dirty="0"/>
          </a:p>
        </p:txBody>
      </p:sp>
    </p:spTree>
    <p:extLst>
      <p:ext uri="{BB962C8B-B14F-4D97-AF65-F5344CB8AC3E}">
        <p14:creationId xmlns:p14="http://schemas.microsoft.com/office/powerpoint/2010/main" val="5246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20</a:t>
            </a:fld>
            <a:endParaRPr lang="de-DE"/>
          </a:p>
        </p:txBody>
      </p:sp>
    </p:spTree>
    <p:extLst>
      <p:ext uri="{BB962C8B-B14F-4D97-AF65-F5344CB8AC3E}">
        <p14:creationId xmlns:p14="http://schemas.microsoft.com/office/powerpoint/2010/main" val="292205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21</a:t>
            </a:fld>
            <a:endParaRPr lang="de-DE" dirty="0"/>
          </a:p>
        </p:txBody>
      </p:sp>
    </p:spTree>
    <p:extLst>
      <p:ext uri="{BB962C8B-B14F-4D97-AF65-F5344CB8AC3E}">
        <p14:creationId xmlns:p14="http://schemas.microsoft.com/office/powerpoint/2010/main" val="153784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22</a:t>
            </a:fld>
            <a:endParaRPr lang="de-DE" dirty="0"/>
          </a:p>
        </p:txBody>
      </p:sp>
    </p:spTree>
    <p:extLst>
      <p:ext uri="{BB962C8B-B14F-4D97-AF65-F5344CB8AC3E}">
        <p14:creationId xmlns:p14="http://schemas.microsoft.com/office/powerpoint/2010/main" val="387312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23</a:t>
            </a:fld>
            <a:endParaRPr lang="de-DE" dirty="0"/>
          </a:p>
        </p:txBody>
      </p:sp>
    </p:spTree>
    <p:extLst>
      <p:ext uri="{BB962C8B-B14F-4D97-AF65-F5344CB8AC3E}">
        <p14:creationId xmlns:p14="http://schemas.microsoft.com/office/powerpoint/2010/main" val="1155419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24</a:t>
            </a:fld>
            <a:endParaRPr lang="de-DE" dirty="0"/>
          </a:p>
        </p:txBody>
      </p:sp>
    </p:spTree>
    <p:extLst>
      <p:ext uri="{BB962C8B-B14F-4D97-AF65-F5344CB8AC3E}">
        <p14:creationId xmlns:p14="http://schemas.microsoft.com/office/powerpoint/2010/main" val="383600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25</a:t>
            </a:fld>
            <a:endParaRPr lang="de-DE" dirty="0"/>
          </a:p>
        </p:txBody>
      </p:sp>
    </p:spTree>
    <p:extLst>
      <p:ext uri="{BB962C8B-B14F-4D97-AF65-F5344CB8AC3E}">
        <p14:creationId xmlns:p14="http://schemas.microsoft.com/office/powerpoint/2010/main" val="216540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26</a:t>
            </a:fld>
            <a:endParaRPr lang="de-DE" dirty="0"/>
          </a:p>
        </p:txBody>
      </p:sp>
    </p:spTree>
    <p:extLst>
      <p:ext uri="{BB962C8B-B14F-4D97-AF65-F5344CB8AC3E}">
        <p14:creationId xmlns:p14="http://schemas.microsoft.com/office/powerpoint/2010/main" val="2204750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27</a:t>
            </a:fld>
            <a:endParaRPr lang="de-DE" dirty="0"/>
          </a:p>
        </p:txBody>
      </p:sp>
    </p:spTree>
    <p:extLst>
      <p:ext uri="{BB962C8B-B14F-4D97-AF65-F5344CB8AC3E}">
        <p14:creationId xmlns:p14="http://schemas.microsoft.com/office/powerpoint/2010/main" val="595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28</a:t>
            </a:fld>
            <a:endParaRPr lang="de-DE" dirty="0"/>
          </a:p>
        </p:txBody>
      </p:sp>
    </p:spTree>
    <p:extLst>
      <p:ext uri="{BB962C8B-B14F-4D97-AF65-F5344CB8AC3E}">
        <p14:creationId xmlns:p14="http://schemas.microsoft.com/office/powerpoint/2010/main" val="198478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29</a:t>
            </a:fld>
            <a:endParaRPr lang="de-DE"/>
          </a:p>
        </p:txBody>
      </p:sp>
    </p:spTree>
    <p:extLst>
      <p:ext uri="{BB962C8B-B14F-4D97-AF65-F5344CB8AC3E}">
        <p14:creationId xmlns:p14="http://schemas.microsoft.com/office/powerpoint/2010/main" val="210749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3</a:t>
            </a:fld>
            <a:endParaRPr lang="de-DE" dirty="0"/>
          </a:p>
        </p:txBody>
      </p:sp>
    </p:spTree>
    <p:extLst>
      <p:ext uri="{BB962C8B-B14F-4D97-AF65-F5344CB8AC3E}">
        <p14:creationId xmlns:p14="http://schemas.microsoft.com/office/powerpoint/2010/main" val="3892061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30</a:t>
            </a:fld>
            <a:endParaRPr lang="de-DE"/>
          </a:p>
        </p:txBody>
      </p:sp>
    </p:spTree>
    <p:extLst>
      <p:ext uri="{BB962C8B-B14F-4D97-AF65-F5344CB8AC3E}">
        <p14:creationId xmlns:p14="http://schemas.microsoft.com/office/powerpoint/2010/main" val="60105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4</a:t>
            </a:fld>
            <a:endParaRPr lang="de-DE"/>
          </a:p>
        </p:txBody>
      </p:sp>
    </p:spTree>
    <p:extLst>
      <p:ext uri="{BB962C8B-B14F-4D97-AF65-F5344CB8AC3E}">
        <p14:creationId xmlns:p14="http://schemas.microsoft.com/office/powerpoint/2010/main" val="30027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5</a:t>
            </a:fld>
            <a:endParaRPr lang="de-DE"/>
          </a:p>
        </p:txBody>
      </p:sp>
    </p:spTree>
    <p:extLst>
      <p:ext uri="{BB962C8B-B14F-4D97-AF65-F5344CB8AC3E}">
        <p14:creationId xmlns:p14="http://schemas.microsoft.com/office/powerpoint/2010/main" val="229922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6</a:t>
            </a:fld>
            <a:endParaRPr lang="de-DE"/>
          </a:p>
        </p:txBody>
      </p:sp>
    </p:spTree>
    <p:extLst>
      <p:ext uri="{BB962C8B-B14F-4D97-AF65-F5344CB8AC3E}">
        <p14:creationId xmlns:p14="http://schemas.microsoft.com/office/powerpoint/2010/main" val="314717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7</a:t>
            </a:fld>
            <a:endParaRPr lang="de-DE" dirty="0"/>
          </a:p>
        </p:txBody>
      </p:sp>
    </p:spTree>
    <p:extLst>
      <p:ext uri="{BB962C8B-B14F-4D97-AF65-F5344CB8AC3E}">
        <p14:creationId xmlns:p14="http://schemas.microsoft.com/office/powerpoint/2010/main" val="289582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8</a:t>
            </a:fld>
            <a:endParaRPr lang="de-DE" dirty="0"/>
          </a:p>
        </p:txBody>
      </p:sp>
    </p:spTree>
    <p:extLst>
      <p:ext uri="{BB962C8B-B14F-4D97-AF65-F5344CB8AC3E}">
        <p14:creationId xmlns:p14="http://schemas.microsoft.com/office/powerpoint/2010/main" val="26271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9</a:t>
            </a:fld>
            <a:endParaRPr lang="de-DE" dirty="0"/>
          </a:p>
        </p:txBody>
      </p:sp>
    </p:spTree>
    <p:extLst>
      <p:ext uri="{BB962C8B-B14F-4D97-AF65-F5344CB8AC3E}">
        <p14:creationId xmlns:p14="http://schemas.microsoft.com/office/powerpoint/2010/main" val="148334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621191"/>
            <a:ext cx="7344649" cy="3448756"/>
          </a:xfrm>
        </p:spPr>
        <p:txBody>
          <a:bodyPr anchor="b"/>
          <a:lstStyle>
            <a:lvl1pPr algn="ctr">
              <a:defRPr sz="5670"/>
            </a:lvl1pPr>
          </a:lstStyle>
          <a:p>
            <a:r>
              <a:rPr lang="en-US"/>
              <a:t>Click to edit Master title style</a:t>
            </a:r>
            <a:endParaRPr lang="en-US" dirty="0"/>
          </a:p>
        </p:txBody>
      </p:sp>
      <p:sp>
        <p:nvSpPr>
          <p:cNvPr id="3" name="Subtitle 2"/>
          <p:cNvSpPr>
            <a:spLocks noGrp="1"/>
          </p:cNvSpPr>
          <p:nvPr>
            <p:ph type="subTitle" idx="1"/>
          </p:nvPr>
        </p:nvSpPr>
        <p:spPr>
          <a:xfrm>
            <a:off x="1080096" y="5202944"/>
            <a:ext cx="6480572" cy="2391656"/>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20/05/2022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8900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20/05/2022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5517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27403"/>
            <a:ext cx="186316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3" y="527403"/>
            <a:ext cx="548148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20/05/2022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5406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20/05/2022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72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3" y="2469624"/>
            <a:ext cx="7452658" cy="4120620"/>
          </a:xfrm>
        </p:spPr>
        <p:txBody>
          <a:bodyPr anchor="b"/>
          <a:lstStyle>
            <a:lvl1pPr>
              <a:defRPr sz="5670"/>
            </a:lvl1pPr>
          </a:lstStyle>
          <a:p>
            <a:r>
              <a:rPr lang="en-US"/>
              <a:t>Click to edit Master title style</a:t>
            </a:r>
            <a:endParaRPr lang="en-US" dirty="0"/>
          </a:p>
        </p:txBody>
      </p:sp>
      <p:sp>
        <p:nvSpPr>
          <p:cNvPr id="3" name="Text Placeholder 2"/>
          <p:cNvSpPr>
            <a:spLocks noGrp="1"/>
          </p:cNvSpPr>
          <p:nvPr>
            <p:ph type="body" idx="1"/>
          </p:nvPr>
        </p:nvSpPr>
        <p:spPr>
          <a:xfrm>
            <a:off x="589553" y="6629226"/>
            <a:ext cx="7452658" cy="216693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0DA0ED-BA87-4EED-96C7-55A7E2E44686}" type="datetimeFigureOut">
              <a:rPr lang="nl-BE" smtClean="0"/>
              <a:t>20/05/2022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46235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53"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4386"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DA0ED-BA87-4EED-96C7-55A7E2E44686}" type="datetimeFigureOut">
              <a:rPr lang="nl-BE" smtClean="0"/>
              <a:t>20/05/2022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9533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527405"/>
            <a:ext cx="7452658"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5179" y="2428347"/>
            <a:ext cx="3655447"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4" name="Content Placeholder 3"/>
          <p:cNvSpPr>
            <a:spLocks noGrp="1"/>
          </p:cNvSpPr>
          <p:nvPr>
            <p:ph sz="half" idx="2"/>
          </p:nvPr>
        </p:nvSpPr>
        <p:spPr>
          <a:xfrm>
            <a:off x="595179" y="3618442"/>
            <a:ext cx="3655447"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74387" y="2428347"/>
            <a:ext cx="3673450"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6" name="Content Placeholder 5"/>
          <p:cNvSpPr>
            <a:spLocks noGrp="1"/>
          </p:cNvSpPr>
          <p:nvPr>
            <p:ph sz="quarter" idx="4"/>
          </p:nvPr>
        </p:nvSpPr>
        <p:spPr>
          <a:xfrm>
            <a:off x="4374387" y="3618442"/>
            <a:ext cx="3673450"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DA0ED-BA87-4EED-96C7-55A7E2E44686}" type="datetimeFigureOut">
              <a:rPr lang="nl-BE" smtClean="0"/>
              <a:t>20/05/2022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4862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DA0ED-BA87-4EED-96C7-55A7E2E44686}" type="datetimeFigureOut">
              <a:rPr lang="nl-BE" smtClean="0"/>
              <a:t>20/05/2022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67502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DA0ED-BA87-4EED-96C7-55A7E2E44686}" type="datetimeFigureOut">
              <a:rPr lang="nl-BE" smtClean="0"/>
              <a:t>20/05/2022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334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3673450" y="1426283"/>
            <a:ext cx="4374386" cy="70396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20/05/2022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83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1426283"/>
            <a:ext cx="4374386" cy="703968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20/05/2022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992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27405"/>
            <a:ext cx="7452658"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053" y="2637014"/>
            <a:ext cx="7452658"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9181397"/>
            <a:ext cx="1944172" cy="527403"/>
          </a:xfrm>
          <a:prstGeom prst="rect">
            <a:avLst/>
          </a:prstGeom>
        </p:spPr>
        <p:txBody>
          <a:bodyPr vert="horz" lIns="91440" tIns="45720" rIns="91440" bIns="45720" rtlCol="0" anchor="ctr"/>
          <a:lstStyle>
            <a:lvl1pPr algn="l">
              <a:defRPr sz="1134">
                <a:solidFill>
                  <a:schemeClr val="tx1">
                    <a:tint val="75000"/>
                  </a:schemeClr>
                </a:solidFill>
              </a:defRPr>
            </a:lvl1pPr>
          </a:lstStyle>
          <a:p>
            <a:fld id="{460DA0ED-BA87-4EED-96C7-55A7E2E44686}" type="datetimeFigureOut">
              <a:rPr lang="nl-BE" smtClean="0"/>
              <a:t>20/05/2022</a:t>
            </a:fld>
            <a:endParaRPr lang="nl-BE"/>
          </a:p>
        </p:txBody>
      </p:sp>
      <p:sp>
        <p:nvSpPr>
          <p:cNvPr id="5" name="Footer Placeholder 4"/>
          <p:cNvSpPr>
            <a:spLocks noGrp="1"/>
          </p:cNvSpPr>
          <p:nvPr>
            <p:ph type="ftr" sz="quarter" idx="3"/>
          </p:nvPr>
        </p:nvSpPr>
        <p:spPr>
          <a:xfrm>
            <a:off x="2862253" y="9181397"/>
            <a:ext cx="2916258" cy="527403"/>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102539" y="9181397"/>
            <a:ext cx="1944172" cy="527403"/>
          </a:xfrm>
          <a:prstGeom prst="rect">
            <a:avLst/>
          </a:prstGeom>
        </p:spPr>
        <p:txBody>
          <a:bodyPr vert="horz" lIns="91440" tIns="45720" rIns="91440" bIns="45720" rtlCol="0" anchor="ctr"/>
          <a:lstStyle>
            <a:lvl1pPr algn="r">
              <a:defRPr sz="1134">
                <a:solidFill>
                  <a:schemeClr val="tx1">
                    <a:tint val="75000"/>
                  </a:schemeClr>
                </a:solidFill>
              </a:defRPr>
            </a:lvl1pPr>
          </a:lstStyle>
          <a:p>
            <a:fld id="{C7D0D03A-6081-4245-8C0D-9AEA39BE9E94}" type="slidenum">
              <a:rPr lang="nl-BE" smtClean="0"/>
              <a:t>‹Nr.›</a:t>
            </a:fld>
            <a:endParaRPr lang="nl-BE"/>
          </a:p>
        </p:txBody>
      </p:sp>
    </p:spTree>
    <p:extLst>
      <p:ext uri="{BB962C8B-B14F-4D97-AF65-F5344CB8AC3E}">
        <p14:creationId xmlns:p14="http://schemas.microsoft.com/office/powerpoint/2010/main" val="26682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gAEJHAEBvyI"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nl.wikipedia.org/wiki/Bestand:Map_provinces_Netherlands-nl.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nl.wikipedia.org/wiki/Bestand:Map_provinces_Netherlands-nl.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hyperlink" Target="https://unsplash.com/photos/eDgUyGu93Yw" TargetMode="External"/><Relationship Id="rId13" Type="http://schemas.openxmlformats.org/officeDocument/2006/relationships/hyperlink" Target="https://www.cbs.nl/-/media/_pdf/2021/50/trendrapport-2021-deel-2.pdf" TargetMode="External"/><Relationship Id="rId3" Type="http://schemas.openxmlformats.org/officeDocument/2006/relationships/hyperlink" Target="https://www.youtube.com/watch?v=gAEJHAEBvyI" TargetMode="External"/><Relationship Id="rId7" Type="http://schemas.openxmlformats.org/officeDocument/2006/relationships/hyperlink" Target="https://unsplash.com/photos/YndHL7gQIJE" TargetMode="External"/><Relationship Id="rId12" Type="http://schemas.openxmlformats.org/officeDocument/2006/relationships/hyperlink" Target="https://www.nporadio1.nl/nieuws/binnenland/a170f46b-2611-41c5-a45a-0bf809abc1e8/we-herontdekken-nederland-als-vakantieland"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unsplash.com/photos/OgcJIKRnRC8" TargetMode="External"/><Relationship Id="rId11" Type="http://schemas.openxmlformats.org/officeDocument/2006/relationships/hyperlink" Target="https://www.columbusmagazine.nl/artikel/1553/nederland-vakantieland" TargetMode="External"/><Relationship Id="rId5" Type="http://schemas.openxmlformats.org/officeDocument/2006/relationships/hyperlink" Target="https://unsplash.com/photos/x6QdZQkuroI" TargetMode="External"/><Relationship Id="rId15" Type="http://schemas.openxmlformats.org/officeDocument/2006/relationships/image" Target="../media/image4.png"/><Relationship Id="rId10" Type="http://schemas.openxmlformats.org/officeDocument/2006/relationships/hyperlink" Target="https://www.vakantieweb.be/artikel/nederland-verrassend-vakantieland" TargetMode="External"/><Relationship Id="rId4" Type="http://schemas.openxmlformats.org/officeDocument/2006/relationships/hyperlink" Target="https://madamelefo.com/wp-content/uploads/2019/07/1-vidar-nordli-mathisen-AvnXCFX25GA-unsplash.jpg" TargetMode="External"/><Relationship Id="rId9" Type="http://schemas.openxmlformats.org/officeDocument/2006/relationships/hyperlink" Target="https://unsplash.com/photos/CMpmgBy833w" TargetMode="External"/><Relationship Id="rId14" Type="http://schemas.openxmlformats.org/officeDocument/2006/relationships/hyperlink" Target="https://www.27vakantiedagen.nl/mooiste-plekken-neder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AEJHAEBvy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hyperlink" Target="https://taallent.wordpress.com/2021/07/27/vakantie-2/comment-page-1/" TargetMode="External"/><Relationship Id="rId3" Type="http://schemas.openxmlformats.org/officeDocument/2006/relationships/hyperlink" Target="https://www.pinterest.de/pin/661395895276405212/" TargetMode="External"/><Relationship Id="rId7" Type="http://schemas.openxmlformats.org/officeDocument/2006/relationships/hyperlink" Target="https://www.flowmagazine.nl/lezen-luisteren-doen/gedicht-van-de-week-11-augustu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pinterest.de/pin/696580267359227541/" TargetMode="External"/><Relationship Id="rId11" Type="http://schemas.openxmlformats.org/officeDocument/2006/relationships/image" Target="../media/image4.png"/><Relationship Id="rId5" Type="http://schemas.openxmlformats.org/officeDocument/2006/relationships/hyperlink" Target="https://123gedichten.wordpress.com/2013/07/05/vakantie/" TargetMode="External"/><Relationship Id="rId10" Type="http://schemas.openxmlformats.org/officeDocument/2006/relationships/hyperlink" Target="https://martingijzemijter.nl/content/gedichten/geluk/elke-dag-dichtgedachten-528/" TargetMode="External"/><Relationship Id="rId4" Type="http://schemas.openxmlformats.org/officeDocument/2006/relationships/hyperlink" Target="https://www.knipoog.nu/vakantie-3/" TargetMode="External"/><Relationship Id="rId9" Type="http://schemas.openxmlformats.org/officeDocument/2006/relationships/hyperlink" Target="https://www.pinterest.de/pin/65752561432920065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hlinkClick r:id="rId3"/>
            <a:extLst>
              <a:ext uri="{FF2B5EF4-FFF2-40B4-BE49-F238E27FC236}">
                <a16:creationId xmlns:a16="http://schemas.microsoft.com/office/drawing/2014/main" id="{FD6B3DDA-B7D9-43F0-8ACB-C7DBE7647694}"/>
              </a:ext>
            </a:extLst>
          </p:cNvPr>
          <p:cNvPicPr>
            <a:picLocks noChangeAspect="1"/>
          </p:cNvPicPr>
          <p:nvPr/>
        </p:nvPicPr>
        <p:blipFill>
          <a:blip r:embed="rId4"/>
          <a:stretch>
            <a:fillRect/>
          </a:stretch>
        </p:blipFill>
        <p:spPr>
          <a:xfrm>
            <a:off x="4110034" y="3600443"/>
            <a:ext cx="4112332" cy="2731517"/>
          </a:xfrm>
          <a:prstGeom prst="rect">
            <a:avLst/>
          </a:prstGeom>
        </p:spPr>
      </p:pic>
      <p:sp>
        <p:nvSpPr>
          <p:cNvPr id="69" name="Rectangle: Rounded Corners 68">
            <a:extLst>
              <a:ext uri="{FF2B5EF4-FFF2-40B4-BE49-F238E27FC236}">
                <a16:creationId xmlns:a16="http://schemas.microsoft.com/office/drawing/2014/main" id="{AAB196EB-579C-406E-8D62-7E1D9CCE183D}"/>
              </a:ext>
            </a:extLst>
          </p:cNvPr>
          <p:cNvSpPr/>
          <p:nvPr/>
        </p:nvSpPr>
        <p:spPr>
          <a:xfrm>
            <a:off x="7490666" y="295495"/>
            <a:ext cx="1022350" cy="1028985"/>
          </a:xfrm>
          <a:prstGeom prst="roundRect">
            <a:avLst>
              <a:gd name="adj" fmla="val 16441"/>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Rounded Corners 7">
            <a:extLst>
              <a:ext uri="{FF2B5EF4-FFF2-40B4-BE49-F238E27FC236}">
                <a16:creationId xmlns:a16="http://schemas.microsoft.com/office/drawing/2014/main" id="{E8F85B2C-391D-4A1F-8B4B-6409CCA5E502}"/>
              </a:ext>
            </a:extLst>
          </p:cNvPr>
          <p:cNvSpPr/>
          <p:nvPr/>
        </p:nvSpPr>
        <p:spPr>
          <a:xfrm>
            <a:off x="296943" y="289082"/>
            <a:ext cx="914400" cy="1028985"/>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tangle 28">
            <a:extLst>
              <a:ext uri="{FF2B5EF4-FFF2-40B4-BE49-F238E27FC236}">
                <a16:creationId xmlns:a16="http://schemas.microsoft.com/office/drawing/2014/main" id="{B2B932C9-8EF2-4567-B50D-1FCB0774D7E7}"/>
              </a:ext>
            </a:extLst>
          </p:cNvPr>
          <p:cNvSpPr/>
          <p:nvPr/>
        </p:nvSpPr>
        <p:spPr>
          <a:xfrm>
            <a:off x="3907215" y="6634092"/>
            <a:ext cx="4538736" cy="1507862"/>
          </a:xfrm>
          <a:prstGeom prst="rect">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2EC6E040-B62A-43C5-A9BB-A4035C4C1DB4}"/>
              </a:ext>
            </a:extLst>
          </p:cNvPr>
          <p:cNvSpPr/>
          <p:nvPr/>
        </p:nvSpPr>
        <p:spPr>
          <a:xfrm>
            <a:off x="485774" y="290409"/>
            <a:ext cx="4658339" cy="1028985"/>
          </a:xfrm>
          <a:prstGeom prst="rect">
            <a:avLst/>
          </a:prstGeom>
          <a:solidFill>
            <a:srgbClr val="009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8" name="Rectangle 77">
            <a:extLst>
              <a:ext uri="{FF2B5EF4-FFF2-40B4-BE49-F238E27FC236}">
                <a16:creationId xmlns:a16="http://schemas.microsoft.com/office/drawing/2014/main" id="{9CAEB51A-6AEF-4717-98D9-8C0F5FA95BF8}"/>
              </a:ext>
            </a:extLst>
          </p:cNvPr>
          <p:cNvSpPr/>
          <p:nvPr/>
        </p:nvSpPr>
        <p:spPr>
          <a:xfrm>
            <a:off x="7559388" y="1993324"/>
            <a:ext cx="953628" cy="1328162"/>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13">
            <a:extLst>
              <a:ext uri="{FF2B5EF4-FFF2-40B4-BE49-F238E27FC236}">
                <a16:creationId xmlns:a16="http://schemas.microsoft.com/office/drawing/2014/main" id="{A7EA1313-F46A-4CE8-947A-2E2CD683878A}"/>
              </a:ext>
            </a:extLst>
          </p:cNvPr>
          <p:cNvSpPr/>
          <p:nvPr/>
        </p:nvSpPr>
        <p:spPr>
          <a:xfrm>
            <a:off x="6050049" y="1989738"/>
            <a:ext cx="143689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Rectangle 76">
            <a:extLst>
              <a:ext uri="{FF2B5EF4-FFF2-40B4-BE49-F238E27FC236}">
                <a16:creationId xmlns:a16="http://schemas.microsoft.com/office/drawing/2014/main" id="{8D550342-052E-49F8-A090-935F31178BC4}"/>
              </a:ext>
            </a:extLst>
          </p:cNvPr>
          <p:cNvSpPr/>
          <p:nvPr/>
        </p:nvSpPr>
        <p:spPr>
          <a:xfrm>
            <a:off x="3893660" y="1993324"/>
            <a:ext cx="208394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Rectangle: Rounded Corners 24">
            <a:extLst>
              <a:ext uri="{FF2B5EF4-FFF2-40B4-BE49-F238E27FC236}">
                <a16:creationId xmlns:a16="http://schemas.microsoft.com/office/drawing/2014/main" id="{19E959F6-543D-4CAC-A3A7-2CA63FE872B3}"/>
              </a:ext>
            </a:extLst>
          </p:cNvPr>
          <p:cNvSpPr/>
          <p:nvPr/>
        </p:nvSpPr>
        <p:spPr>
          <a:xfrm>
            <a:off x="295484" y="2632038"/>
            <a:ext cx="3452025" cy="1176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2" name="Rectangle: Rounded Corners 1">
            <a:extLst>
              <a:ext uri="{FF2B5EF4-FFF2-40B4-BE49-F238E27FC236}">
                <a16:creationId xmlns:a16="http://schemas.microsoft.com/office/drawing/2014/main" id="{1B2CB99F-AB36-4FF1-8ABA-ABF915B135AF}"/>
              </a:ext>
            </a:extLst>
          </p:cNvPr>
          <p:cNvSpPr/>
          <p:nvPr/>
        </p:nvSpPr>
        <p:spPr>
          <a:xfrm>
            <a:off x="305595" y="1533669"/>
            <a:ext cx="3452025" cy="9362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Rounded Rectangle 12"/>
          <p:cNvSpPr/>
          <p:nvPr/>
        </p:nvSpPr>
        <p:spPr>
          <a:xfrm>
            <a:off x="3896804" y="1558722"/>
            <a:ext cx="4616212" cy="375910"/>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6" name="Pentagon 15"/>
          <p:cNvSpPr/>
          <p:nvPr/>
        </p:nvSpPr>
        <p:spPr>
          <a:xfrm>
            <a:off x="305599" y="1707693"/>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22" name="TextBox 21"/>
          <p:cNvSpPr txBox="1"/>
          <p:nvPr/>
        </p:nvSpPr>
        <p:spPr>
          <a:xfrm>
            <a:off x="653785" y="1572177"/>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26" name="TextBox 25"/>
          <p:cNvSpPr txBox="1"/>
          <p:nvPr/>
        </p:nvSpPr>
        <p:spPr>
          <a:xfrm>
            <a:off x="3929956" y="7099725"/>
            <a:ext cx="4347595" cy="923330"/>
          </a:xfrm>
          <a:prstGeom prst="rect">
            <a:avLst/>
          </a:prstGeom>
          <a:noFill/>
        </p:spPr>
        <p:txBody>
          <a:bodyPr wrap="square" rtlCol="0">
            <a:spAutoFit/>
          </a:bodyPr>
          <a:lstStyle/>
          <a:p>
            <a:pPr algn="just"/>
            <a:r>
              <a:rPr lang="nl-NL" dirty="0">
                <a:latin typeface="Segoe UI Light" panose="020B0502040204020203" pitchFamily="34" charset="0"/>
                <a:cs typeface="Segoe UI Light" panose="020B0502040204020203" pitchFamily="34" charset="0"/>
              </a:rPr>
              <a:t>Op de volgende slides vind je uitgewerkt lesmateriaal. Alles is bewerkbaar. Knip, plak, kopieer en pas aan naar hartenlust. </a:t>
            </a:r>
          </a:p>
        </p:txBody>
      </p:sp>
      <p:sp>
        <p:nvSpPr>
          <p:cNvPr id="27" name="TextBox 26"/>
          <p:cNvSpPr txBox="1"/>
          <p:nvPr/>
        </p:nvSpPr>
        <p:spPr>
          <a:xfrm>
            <a:off x="1236649" y="1625798"/>
            <a:ext cx="2510860" cy="800219"/>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VOORAF</a:t>
            </a:r>
          </a:p>
          <a:p>
            <a:r>
              <a:rPr lang="nl-NL" sz="1400" dirty="0">
                <a:latin typeface="Segoe UI" panose="020B0502040204020203" pitchFamily="34" charset="0"/>
                <a:cs typeface="Segoe UI" panose="020B0502040204020203" pitchFamily="34" charset="0"/>
              </a:rPr>
              <a:t>Welke foto’s passen bij welke vakanties?</a:t>
            </a:r>
          </a:p>
        </p:txBody>
      </p:sp>
      <p:sp>
        <p:nvSpPr>
          <p:cNvPr id="37" name="TextBox 36"/>
          <p:cNvSpPr txBox="1"/>
          <p:nvPr/>
        </p:nvSpPr>
        <p:spPr>
          <a:xfrm>
            <a:off x="295484" y="485372"/>
            <a:ext cx="4823281" cy="584775"/>
          </a:xfrm>
          <a:prstGeom prst="rect">
            <a:avLst/>
          </a:prstGeom>
          <a:noFill/>
        </p:spPr>
        <p:txBody>
          <a:bodyPr wrap="square" rtlCol="0">
            <a:spAutoFit/>
          </a:bodyPr>
          <a:lstStyle/>
          <a:p>
            <a:pPr algn="ctr"/>
            <a:r>
              <a:rPr lang="nl-NL" sz="3200" dirty="0">
                <a:solidFill>
                  <a:schemeClr val="bg1"/>
                </a:solidFill>
                <a:latin typeface="Segoe UI Black" panose="020B0A02040204020203" pitchFamily="34" charset="0"/>
                <a:ea typeface="Segoe UI Black" panose="020B0A02040204020203" pitchFamily="34" charset="0"/>
                <a:cs typeface="Aharoni" panose="020B0604020202020204" pitchFamily="2" charset="-79"/>
              </a:rPr>
              <a:t>Vakantie en reizen </a:t>
            </a:r>
          </a:p>
        </p:txBody>
      </p:sp>
      <p:sp>
        <p:nvSpPr>
          <p:cNvPr id="28" name="Pentagon 15">
            <a:extLst>
              <a:ext uri="{FF2B5EF4-FFF2-40B4-BE49-F238E27FC236}">
                <a16:creationId xmlns:a16="http://schemas.microsoft.com/office/drawing/2014/main" id="{69DD6DAA-57E0-4A45-AB27-05A5A04BB6F8}"/>
              </a:ext>
            </a:extLst>
          </p:cNvPr>
          <p:cNvSpPr/>
          <p:nvPr/>
        </p:nvSpPr>
        <p:spPr>
          <a:xfrm>
            <a:off x="295489" y="2818139"/>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1" name="TextBox 30">
            <a:extLst>
              <a:ext uri="{FF2B5EF4-FFF2-40B4-BE49-F238E27FC236}">
                <a16:creationId xmlns:a16="http://schemas.microsoft.com/office/drawing/2014/main" id="{AF6761B5-F9D9-4E4E-BCE5-6166E0593B63}"/>
              </a:ext>
            </a:extLst>
          </p:cNvPr>
          <p:cNvSpPr txBox="1"/>
          <p:nvPr/>
        </p:nvSpPr>
        <p:spPr>
          <a:xfrm>
            <a:off x="616204" y="2699874"/>
            <a:ext cx="423460" cy="707886"/>
          </a:xfrm>
          <a:prstGeom prst="rect">
            <a:avLst/>
          </a:prstGeom>
          <a:noFill/>
        </p:spPr>
        <p:txBody>
          <a:bodyPr wrap="square" rtlCol="0">
            <a:spAutoFit/>
          </a:bodyPr>
          <a:lstStyle/>
          <a:p>
            <a:r>
              <a:rPr lang="en-US" sz="4000" dirty="0">
                <a:solidFill>
                  <a:schemeClr val="bg1"/>
                </a:solidFill>
              </a:rPr>
              <a:t>2</a:t>
            </a:r>
            <a:endParaRPr lang="nl-BE" sz="4000" dirty="0">
              <a:solidFill>
                <a:schemeClr val="bg1"/>
              </a:solidFill>
            </a:endParaRPr>
          </a:p>
        </p:txBody>
      </p:sp>
      <p:sp>
        <p:nvSpPr>
          <p:cNvPr id="34" name="Rectangle: Rounded Corners 33">
            <a:extLst>
              <a:ext uri="{FF2B5EF4-FFF2-40B4-BE49-F238E27FC236}">
                <a16:creationId xmlns:a16="http://schemas.microsoft.com/office/drawing/2014/main" id="{D77C8F25-0286-448C-87F6-F25D355546F1}"/>
              </a:ext>
            </a:extLst>
          </p:cNvPr>
          <p:cNvSpPr/>
          <p:nvPr/>
        </p:nvSpPr>
        <p:spPr>
          <a:xfrm>
            <a:off x="295484" y="3966783"/>
            <a:ext cx="3452025" cy="12087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38" name="Pentagon 15">
            <a:extLst>
              <a:ext uri="{FF2B5EF4-FFF2-40B4-BE49-F238E27FC236}">
                <a16:creationId xmlns:a16="http://schemas.microsoft.com/office/drawing/2014/main" id="{8BB74B91-3AE0-4504-945B-CF74930B2531}"/>
              </a:ext>
            </a:extLst>
          </p:cNvPr>
          <p:cNvSpPr/>
          <p:nvPr/>
        </p:nvSpPr>
        <p:spPr>
          <a:xfrm>
            <a:off x="295489" y="412783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9" name="TextBox 38">
            <a:extLst>
              <a:ext uri="{FF2B5EF4-FFF2-40B4-BE49-F238E27FC236}">
                <a16:creationId xmlns:a16="http://schemas.microsoft.com/office/drawing/2014/main" id="{93BE7C93-C442-482A-840A-4028FE8BB222}"/>
              </a:ext>
            </a:extLst>
          </p:cNvPr>
          <p:cNvSpPr txBox="1"/>
          <p:nvPr/>
        </p:nvSpPr>
        <p:spPr>
          <a:xfrm>
            <a:off x="616204" y="4009566"/>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40" name="Rectangle: Rounded Corners 39">
            <a:extLst>
              <a:ext uri="{FF2B5EF4-FFF2-40B4-BE49-F238E27FC236}">
                <a16:creationId xmlns:a16="http://schemas.microsoft.com/office/drawing/2014/main" id="{36C8BD99-761C-41DA-9B4A-D4B08E3855ED}"/>
              </a:ext>
            </a:extLst>
          </p:cNvPr>
          <p:cNvSpPr/>
          <p:nvPr/>
        </p:nvSpPr>
        <p:spPr>
          <a:xfrm>
            <a:off x="295484" y="5322256"/>
            <a:ext cx="3452025" cy="12517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2" name="Pentagon 15">
            <a:extLst>
              <a:ext uri="{FF2B5EF4-FFF2-40B4-BE49-F238E27FC236}">
                <a16:creationId xmlns:a16="http://schemas.microsoft.com/office/drawing/2014/main" id="{CAF4D033-84C7-44A9-9A2B-B89AEA83B053}"/>
              </a:ext>
            </a:extLst>
          </p:cNvPr>
          <p:cNvSpPr/>
          <p:nvPr/>
        </p:nvSpPr>
        <p:spPr>
          <a:xfrm>
            <a:off x="295489" y="5470778"/>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65" name="Rectangle: Rounded Corners 64">
            <a:extLst>
              <a:ext uri="{FF2B5EF4-FFF2-40B4-BE49-F238E27FC236}">
                <a16:creationId xmlns:a16="http://schemas.microsoft.com/office/drawing/2014/main" id="{EEA00168-1802-4398-8DD1-52E0E44267E2}"/>
              </a:ext>
            </a:extLst>
          </p:cNvPr>
          <p:cNvSpPr/>
          <p:nvPr/>
        </p:nvSpPr>
        <p:spPr>
          <a:xfrm>
            <a:off x="3929956" y="8233640"/>
            <a:ext cx="4492041" cy="129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3" name="TextBox 42">
            <a:extLst>
              <a:ext uri="{FF2B5EF4-FFF2-40B4-BE49-F238E27FC236}">
                <a16:creationId xmlns:a16="http://schemas.microsoft.com/office/drawing/2014/main" id="{ECD8E588-D533-4292-8195-36E861778FBE}"/>
              </a:ext>
            </a:extLst>
          </p:cNvPr>
          <p:cNvSpPr txBox="1"/>
          <p:nvPr/>
        </p:nvSpPr>
        <p:spPr>
          <a:xfrm>
            <a:off x="616204" y="5327461"/>
            <a:ext cx="423460"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44" name="Rectangle: Rounded Corners 43">
            <a:extLst>
              <a:ext uri="{FF2B5EF4-FFF2-40B4-BE49-F238E27FC236}">
                <a16:creationId xmlns:a16="http://schemas.microsoft.com/office/drawing/2014/main" id="{8855D9C3-CE00-4921-AE95-CAA0D19E0523}"/>
              </a:ext>
            </a:extLst>
          </p:cNvPr>
          <p:cNvSpPr/>
          <p:nvPr/>
        </p:nvSpPr>
        <p:spPr>
          <a:xfrm>
            <a:off x="305594" y="6733060"/>
            <a:ext cx="3452025" cy="13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6" name="Pentagon 15">
            <a:extLst>
              <a:ext uri="{FF2B5EF4-FFF2-40B4-BE49-F238E27FC236}">
                <a16:creationId xmlns:a16="http://schemas.microsoft.com/office/drawing/2014/main" id="{1E207147-B162-453A-AAF1-F0955FCD129A}"/>
              </a:ext>
            </a:extLst>
          </p:cNvPr>
          <p:cNvSpPr/>
          <p:nvPr/>
        </p:nvSpPr>
        <p:spPr>
          <a:xfrm>
            <a:off x="305599" y="6894108"/>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47" name="TextBox 46">
            <a:extLst>
              <a:ext uri="{FF2B5EF4-FFF2-40B4-BE49-F238E27FC236}">
                <a16:creationId xmlns:a16="http://schemas.microsoft.com/office/drawing/2014/main" id="{32D996AF-3198-4B8B-B47A-0276EF953B94}"/>
              </a:ext>
            </a:extLst>
          </p:cNvPr>
          <p:cNvSpPr txBox="1"/>
          <p:nvPr/>
        </p:nvSpPr>
        <p:spPr>
          <a:xfrm>
            <a:off x="626314" y="6775843"/>
            <a:ext cx="423460"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TextBox 4">
            <a:extLst>
              <a:ext uri="{FF2B5EF4-FFF2-40B4-BE49-F238E27FC236}">
                <a16:creationId xmlns:a16="http://schemas.microsoft.com/office/drawing/2014/main" id="{825A3ED0-E0C2-478E-95AD-F307EC64FE87}"/>
              </a:ext>
            </a:extLst>
          </p:cNvPr>
          <p:cNvSpPr txBox="1"/>
          <p:nvPr/>
        </p:nvSpPr>
        <p:spPr>
          <a:xfrm>
            <a:off x="3952089" y="1555016"/>
            <a:ext cx="3452025" cy="369332"/>
          </a:xfrm>
          <a:prstGeom prst="rect">
            <a:avLst/>
          </a:prstGeom>
          <a:noFill/>
          <a:ln>
            <a:noFill/>
          </a:ln>
        </p:spPr>
        <p:txBody>
          <a:bodyPr wrap="square" rtlCol="0">
            <a:spAutoFit/>
          </a:bodyPr>
          <a:lstStyle/>
          <a:p>
            <a:r>
              <a:rPr lang="en-US" b="1" dirty="0">
                <a:solidFill>
                  <a:schemeClr val="bg1"/>
                </a:solidFill>
              </a:rPr>
              <a:t>IN EEN NOTENDOP:</a:t>
            </a:r>
          </a:p>
        </p:txBody>
      </p:sp>
      <p:sp>
        <p:nvSpPr>
          <p:cNvPr id="6" name="TextBox 5">
            <a:extLst>
              <a:ext uri="{FF2B5EF4-FFF2-40B4-BE49-F238E27FC236}">
                <a16:creationId xmlns:a16="http://schemas.microsoft.com/office/drawing/2014/main" id="{E1D9D959-83F0-40D6-91EA-BD18BD40857B}"/>
              </a:ext>
            </a:extLst>
          </p:cNvPr>
          <p:cNvSpPr txBox="1"/>
          <p:nvPr/>
        </p:nvSpPr>
        <p:spPr>
          <a:xfrm>
            <a:off x="3974054" y="1987704"/>
            <a:ext cx="1976827" cy="1261884"/>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VAARDIGHEDEN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kijken &amp; luisteren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spreken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lezen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schrijven</a:t>
            </a:r>
          </a:p>
        </p:txBody>
      </p:sp>
      <p:sp>
        <p:nvSpPr>
          <p:cNvPr id="48" name="TextBox 47">
            <a:extLst>
              <a:ext uri="{FF2B5EF4-FFF2-40B4-BE49-F238E27FC236}">
                <a16:creationId xmlns:a16="http://schemas.microsoft.com/office/drawing/2014/main" id="{6EAA667B-7B51-474E-902C-44C302C26783}"/>
              </a:ext>
            </a:extLst>
          </p:cNvPr>
          <p:cNvSpPr txBox="1"/>
          <p:nvPr/>
        </p:nvSpPr>
        <p:spPr>
          <a:xfrm>
            <a:off x="6062749" y="1997627"/>
            <a:ext cx="1446553" cy="1323439"/>
          </a:xfrm>
          <a:prstGeom prst="rect">
            <a:avLst/>
          </a:prstGeom>
          <a:noFill/>
        </p:spPr>
        <p:txBody>
          <a:bodyPr wrap="square" rtlCol="0">
            <a:spAutoFit/>
          </a:bodyPr>
          <a:lstStyle/>
          <a:p>
            <a:r>
              <a:rPr lang="nl-NL" sz="1600" b="1" dirty="0">
                <a:solidFill>
                  <a:srgbClr val="353B3C"/>
                </a:solidFill>
                <a:latin typeface="Segoe UI Light" panose="020B0502040204020203" pitchFamily="34" charset="0"/>
                <a:cs typeface="Segoe UI Light" panose="020B0502040204020203" pitchFamily="34" charset="0"/>
              </a:rPr>
              <a:t>THEMA’S</a:t>
            </a:r>
          </a:p>
          <a:p>
            <a:r>
              <a:rPr lang="nl-NL" sz="1600" b="1" dirty="0">
                <a:solidFill>
                  <a:srgbClr val="353B3C"/>
                </a:solidFill>
                <a:latin typeface="Segoe UI Light" panose="020B0502040204020203" pitchFamily="34" charset="0"/>
                <a:cs typeface="Segoe UI Light" panose="020B0502040204020203" pitchFamily="34" charset="0"/>
              </a:rPr>
              <a:t>zomervakantie korter?</a:t>
            </a:r>
            <a:br>
              <a:rPr lang="nl-NL" sz="1600" b="1" dirty="0">
                <a:solidFill>
                  <a:srgbClr val="353B3C"/>
                </a:solidFill>
                <a:latin typeface="Segoe UI Light" panose="020B0502040204020203" pitchFamily="34" charset="0"/>
                <a:cs typeface="Segoe UI Light" panose="020B0502040204020203" pitchFamily="34" charset="0"/>
              </a:rPr>
            </a:br>
            <a:r>
              <a:rPr lang="nl-NL" sz="1600" b="1" dirty="0">
                <a:solidFill>
                  <a:srgbClr val="353B3C"/>
                </a:solidFill>
                <a:latin typeface="Segoe UI Light" panose="020B0502040204020203" pitchFamily="34" charset="0"/>
                <a:cs typeface="Segoe UI Light" panose="020B0502040204020203" pitchFamily="34" charset="0"/>
              </a:rPr>
              <a:t>Nederland als vakantieland</a:t>
            </a:r>
          </a:p>
        </p:txBody>
      </p:sp>
      <p:sp>
        <p:nvSpPr>
          <p:cNvPr id="52" name="TextBox 51">
            <a:extLst>
              <a:ext uri="{FF2B5EF4-FFF2-40B4-BE49-F238E27FC236}">
                <a16:creationId xmlns:a16="http://schemas.microsoft.com/office/drawing/2014/main" id="{3F4D3896-A0F3-4E74-A633-4077316529B7}"/>
              </a:ext>
            </a:extLst>
          </p:cNvPr>
          <p:cNvSpPr txBox="1"/>
          <p:nvPr/>
        </p:nvSpPr>
        <p:spPr>
          <a:xfrm>
            <a:off x="7559388" y="1986007"/>
            <a:ext cx="953628" cy="584775"/>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NIVEAU</a:t>
            </a:r>
            <a:r>
              <a:rPr lang="en-US" sz="1600" dirty="0">
                <a:solidFill>
                  <a:srgbClr val="353B3C"/>
                </a:solidFill>
                <a:latin typeface="Segoe UI Light" panose="020B0502040204020203" pitchFamily="34" charset="0"/>
                <a:cs typeface="Segoe UI Light" panose="020B0502040204020203" pitchFamily="34" charset="0"/>
              </a:rPr>
              <a:t> B1-B2</a:t>
            </a:r>
            <a:endParaRPr lang="nl-BE" sz="1600" dirty="0">
              <a:solidFill>
                <a:srgbClr val="353B3C"/>
              </a:solidFill>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19E01A6-310E-41F3-953C-9CF53578FFEB}"/>
              </a:ext>
            </a:extLst>
          </p:cNvPr>
          <p:cNvPicPr>
            <a:picLocks noChangeAspect="1"/>
          </p:cNvPicPr>
          <p:nvPr/>
        </p:nvPicPr>
        <p:blipFill>
          <a:blip r:embed="rId5"/>
          <a:stretch>
            <a:fillRect/>
          </a:stretch>
        </p:blipFill>
        <p:spPr>
          <a:xfrm>
            <a:off x="4660552" y="8274709"/>
            <a:ext cx="1220293" cy="1220293"/>
          </a:xfrm>
          <a:prstGeom prst="rect">
            <a:avLst/>
          </a:prstGeom>
        </p:spPr>
      </p:pic>
      <p:sp>
        <p:nvSpPr>
          <p:cNvPr id="53" name="TextBox 52">
            <a:extLst>
              <a:ext uri="{FF2B5EF4-FFF2-40B4-BE49-F238E27FC236}">
                <a16:creationId xmlns:a16="http://schemas.microsoft.com/office/drawing/2014/main" id="{4EB42114-AEF0-4EEF-8A74-7FA52FEBA1A8}"/>
              </a:ext>
            </a:extLst>
          </p:cNvPr>
          <p:cNvSpPr txBox="1"/>
          <p:nvPr/>
        </p:nvSpPr>
        <p:spPr>
          <a:xfrm>
            <a:off x="1226539" y="2692602"/>
            <a:ext cx="2517495" cy="1015663"/>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KIJKEN &amp; LUISTEREN</a:t>
            </a:r>
          </a:p>
          <a:p>
            <a:r>
              <a:rPr lang="nl-NL" sz="1400" dirty="0">
                <a:latin typeface="Segoe UI" panose="020B0502040204020203" pitchFamily="34" charset="0"/>
                <a:cs typeface="Segoe UI" panose="020B0502040204020203" pitchFamily="34" charset="0"/>
              </a:rPr>
              <a:t>Video: Een week langer kerstvakantie, een week minder zomervakantie?</a:t>
            </a:r>
            <a:endParaRPr lang="nl-BE" b="1" dirty="0">
              <a:latin typeface="Segoe UI Light" panose="020B0502040204020203" pitchFamily="34" charset="0"/>
              <a:cs typeface="Segoe UI Light" panose="020B0502040204020203" pitchFamily="34" charset="0"/>
            </a:endParaRPr>
          </a:p>
        </p:txBody>
      </p:sp>
      <p:sp>
        <p:nvSpPr>
          <p:cNvPr id="54" name="TextBox 53">
            <a:extLst>
              <a:ext uri="{FF2B5EF4-FFF2-40B4-BE49-F238E27FC236}">
                <a16:creationId xmlns:a16="http://schemas.microsoft.com/office/drawing/2014/main" id="{F61EAC63-91F3-4973-B4CC-89E68CF66F60}"/>
              </a:ext>
            </a:extLst>
          </p:cNvPr>
          <p:cNvSpPr txBox="1"/>
          <p:nvPr/>
        </p:nvSpPr>
        <p:spPr>
          <a:xfrm>
            <a:off x="1226539" y="4040230"/>
            <a:ext cx="2520970" cy="1077218"/>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LEZEN, SCHRIJVEN </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&amp; SPREKEN</a:t>
            </a:r>
            <a:endParaRPr lang="en-US" b="1" dirty="0">
              <a:latin typeface="Segoe UI Light" panose="020B0502040204020203" pitchFamily="34" charset="0"/>
              <a:cs typeface="Segoe UI Light" panose="020B0502040204020203" pitchFamily="34" charset="0"/>
            </a:endParaRPr>
          </a:p>
          <a:p>
            <a:r>
              <a:rPr lang="nl-NL" sz="1400" dirty="0">
                <a:latin typeface="Segoe UI" panose="020B0502040204020203" pitchFamily="34" charset="0"/>
                <a:cs typeface="Segoe UI" panose="020B0502040204020203" pitchFamily="34" charset="0"/>
              </a:rPr>
              <a:t>Reacties op het idee om de vakantieduur te veranderen</a:t>
            </a:r>
          </a:p>
        </p:txBody>
      </p:sp>
      <p:sp>
        <p:nvSpPr>
          <p:cNvPr id="55" name="TextBox 54">
            <a:extLst>
              <a:ext uri="{FF2B5EF4-FFF2-40B4-BE49-F238E27FC236}">
                <a16:creationId xmlns:a16="http://schemas.microsoft.com/office/drawing/2014/main" id="{6D13B8BB-45A6-4B70-AB50-07CBD1A16F88}"/>
              </a:ext>
            </a:extLst>
          </p:cNvPr>
          <p:cNvSpPr txBox="1"/>
          <p:nvPr/>
        </p:nvSpPr>
        <p:spPr>
          <a:xfrm>
            <a:off x="1251565" y="5326230"/>
            <a:ext cx="2520970" cy="1231106"/>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&amp; SPREKEN</a:t>
            </a:r>
          </a:p>
          <a:p>
            <a:r>
              <a:rPr lang="nl-NL" sz="1400" dirty="0">
                <a:latin typeface="Segoe UI" panose="020B0502040204020203" pitchFamily="34" charset="0"/>
                <a:cs typeface="Segoe UI" panose="020B0502040204020203" pitchFamily="34" charset="0"/>
              </a:rPr>
              <a:t>Nederland als vakantieland, populaire regio’s bij toeristen, activiteiten van buitenlandse toeristen in Nederland</a:t>
            </a:r>
          </a:p>
        </p:txBody>
      </p:sp>
      <p:sp>
        <p:nvSpPr>
          <p:cNvPr id="56" name="TextBox 55">
            <a:extLst>
              <a:ext uri="{FF2B5EF4-FFF2-40B4-BE49-F238E27FC236}">
                <a16:creationId xmlns:a16="http://schemas.microsoft.com/office/drawing/2014/main" id="{BAF50794-5960-43E0-A152-DFCF06A2F218}"/>
              </a:ext>
            </a:extLst>
          </p:cNvPr>
          <p:cNvSpPr txBox="1"/>
          <p:nvPr/>
        </p:nvSpPr>
        <p:spPr>
          <a:xfrm>
            <a:off x="1223064" y="6780049"/>
            <a:ext cx="2520970" cy="1231106"/>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&amp; SPREKEN</a:t>
            </a:r>
          </a:p>
          <a:p>
            <a:r>
              <a:rPr lang="nl-NL" sz="1400" dirty="0">
                <a:latin typeface="Segoe UI" panose="020B0502040204020203" pitchFamily="34" charset="0"/>
                <a:cs typeface="Segoe UI" panose="020B0502040204020203" pitchFamily="34" charset="0"/>
              </a:rPr>
              <a:t>Waar zou jij vakantie maken? Informatie over vakantiebestemmingen verzamelen en presenteren</a:t>
            </a:r>
            <a:endParaRPr lang="nl-NL" b="1" dirty="0">
              <a:latin typeface="Segoe UI Light" panose="020B0502040204020203" pitchFamily="34" charset="0"/>
              <a:cs typeface="Segoe UI Light" panose="020B0502040204020203" pitchFamily="34" charset="0"/>
            </a:endParaRPr>
          </a:p>
        </p:txBody>
      </p:sp>
      <p:sp>
        <p:nvSpPr>
          <p:cNvPr id="57" name="Rectangle: Rounded Corners 56">
            <a:extLst>
              <a:ext uri="{FF2B5EF4-FFF2-40B4-BE49-F238E27FC236}">
                <a16:creationId xmlns:a16="http://schemas.microsoft.com/office/drawing/2014/main" id="{A88D3C6C-D348-405C-A4F3-E83DBAA749A7}"/>
              </a:ext>
            </a:extLst>
          </p:cNvPr>
          <p:cNvSpPr/>
          <p:nvPr/>
        </p:nvSpPr>
        <p:spPr>
          <a:xfrm>
            <a:off x="335047" y="8235037"/>
            <a:ext cx="3422572" cy="12482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58" name="Pentagon 15">
            <a:extLst>
              <a:ext uri="{FF2B5EF4-FFF2-40B4-BE49-F238E27FC236}">
                <a16:creationId xmlns:a16="http://schemas.microsoft.com/office/drawing/2014/main" id="{FE593567-D276-4D6D-9E00-5A6EC2DEBAC3}"/>
              </a:ext>
            </a:extLst>
          </p:cNvPr>
          <p:cNvSpPr/>
          <p:nvPr/>
        </p:nvSpPr>
        <p:spPr>
          <a:xfrm>
            <a:off x="335051" y="8421137"/>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59" name="TextBox 58">
            <a:extLst>
              <a:ext uri="{FF2B5EF4-FFF2-40B4-BE49-F238E27FC236}">
                <a16:creationId xmlns:a16="http://schemas.microsoft.com/office/drawing/2014/main" id="{DE8DA8ED-32D3-4B00-8FC6-8B0AC5A86F20}"/>
              </a:ext>
            </a:extLst>
          </p:cNvPr>
          <p:cNvSpPr txBox="1"/>
          <p:nvPr/>
        </p:nvSpPr>
        <p:spPr>
          <a:xfrm>
            <a:off x="655766" y="8302872"/>
            <a:ext cx="423460"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60" name="TextBox 59">
            <a:extLst>
              <a:ext uri="{FF2B5EF4-FFF2-40B4-BE49-F238E27FC236}">
                <a16:creationId xmlns:a16="http://schemas.microsoft.com/office/drawing/2014/main" id="{4060F53D-720E-4891-B770-694D8B169392}"/>
              </a:ext>
            </a:extLst>
          </p:cNvPr>
          <p:cNvSpPr txBox="1"/>
          <p:nvPr/>
        </p:nvSpPr>
        <p:spPr>
          <a:xfrm>
            <a:off x="1261673" y="8335882"/>
            <a:ext cx="2520970" cy="1015663"/>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&amp; SPREKEN</a:t>
            </a:r>
          </a:p>
          <a:p>
            <a:r>
              <a:rPr lang="nl-NL" sz="1400" dirty="0">
                <a:latin typeface="Segoe UI" panose="020B0502040204020203" pitchFamily="34" charset="0"/>
                <a:cs typeface="Segoe UI" panose="020B0502040204020203" pitchFamily="34" charset="0"/>
              </a:rPr>
              <a:t>Gedichten over vakantie lezen, een keuze maken en de keuze motiveren</a:t>
            </a:r>
            <a:endParaRPr lang="nl-NL" dirty="0">
              <a:latin typeface="Segoe UI Light" panose="020B0502040204020203" pitchFamily="34" charset="0"/>
              <a:cs typeface="Segoe UI Light" panose="020B0502040204020203" pitchFamily="34" charset="0"/>
            </a:endParaRPr>
          </a:p>
        </p:txBody>
      </p:sp>
      <p:grpSp>
        <p:nvGrpSpPr>
          <p:cNvPr id="4" name="Group 3">
            <a:extLst>
              <a:ext uri="{FF2B5EF4-FFF2-40B4-BE49-F238E27FC236}">
                <a16:creationId xmlns:a16="http://schemas.microsoft.com/office/drawing/2014/main" id="{3078BF11-16F1-4F6B-8B1D-723EBD85ED4D}"/>
              </a:ext>
            </a:extLst>
          </p:cNvPr>
          <p:cNvGrpSpPr/>
          <p:nvPr/>
        </p:nvGrpSpPr>
        <p:grpSpPr>
          <a:xfrm>
            <a:off x="3907215" y="3455201"/>
            <a:ext cx="356101" cy="347682"/>
            <a:chOff x="3907215" y="3388743"/>
            <a:chExt cx="356101" cy="360000"/>
          </a:xfrm>
        </p:grpSpPr>
        <p:cxnSp>
          <p:nvCxnSpPr>
            <p:cNvPr id="12" name="Straight Connector 11">
              <a:extLst>
                <a:ext uri="{FF2B5EF4-FFF2-40B4-BE49-F238E27FC236}">
                  <a16:creationId xmlns:a16="http://schemas.microsoft.com/office/drawing/2014/main" id="{871A9A9B-3EE3-4C91-A5CB-9F35CE2D81EE}"/>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CCA024-87DD-4019-A8CC-87614E13EC1C}"/>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6D66D1F7-5C48-44D5-903E-F08B3F3A1019}"/>
              </a:ext>
            </a:extLst>
          </p:cNvPr>
          <p:cNvPicPr>
            <a:picLocks noChangeAspect="1"/>
          </p:cNvPicPr>
          <p:nvPr/>
        </p:nvPicPr>
        <p:blipFill>
          <a:blip r:embed="rId6"/>
          <a:stretch>
            <a:fillRect/>
          </a:stretch>
        </p:blipFill>
        <p:spPr>
          <a:xfrm rot="16200000">
            <a:off x="3938383" y="6140842"/>
            <a:ext cx="382714" cy="445047"/>
          </a:xfrm>
          <a:prstGeom prst="rect">
            <a:avLst/>
          </a:prstGeom>
        </p:spPr>
      </p:pic>
      <p:pic>
        <p:nvPicPr>
          <p:cNvPr id="73" name="Picture 72">
            <a:extLst>
              <a:ext uri="{FF2B5EF4-FFF2-40B4-BE49-F238E27FC236}">
                <a16:creationId xmlns:a16="http://schemas.microsoft.com/office/drawing/2014/main" id="{92F98BCC-AC2D-4A18-9C35-68184E317AB0}"/>
              </a:ext>
            </a:extLst>
          </p:cNvPr>
          <p:cNvPicPr>
            <a:picLocks noChangeAspect="1"/>
          </p:cNvPicPr>
          <p:nvPr/>
        </p:nvPicPr>
        <p:blipFill>
          <a:blip r:embed="rId6"/>
          <a:stretch>
            <a:fillRect/>
          </a:stretch>
        </p:blipFill>
        <p:spPr>
          <a:xfrm rot="5400000">
            <a:off x="7981088" y="3349101"/>
            <a:ext cx="396274" cy="445047"/>
          </a:xfrm>
          <a:prstGeom prst="rect">
            <a:avLst/>
          </a:prstGeom>
        </p:spPr>
      </p:pic>
      <p:pic>
        <p:nvPicPr>
          <p:cNvPr id="74" name="Picture 73">
            <a:extLst>
              <a:ext uri="{FF2B5EF4-FFF2-40B4-BE49-F238E27FC236}">
                <a16:creationId xmlns:a16="http://schemas.microsoft.com/office/drawing/2014/main" id="{1A8CF163-4109-41C0-9EF8-C356A82DA0B4}"/>
              </a:ext>
            </a:extLst>
          </p:cNvPr>
          <p:cNvPicPr>
            <a:picLocks noChangeAspect="1"/>
          </p:cNvPicPr>
          <p:nvPr/>
        </p:nvPicPr>
        <p:blipFill>
          <a:blip r:embed="rId6"/>
          <a:stretch>
            <a:fillRect/>
          </a:stretch>
        </p:blipFill>
        <p:spPr>
          <a:xfrm rot="10800000">
            <a:off x="8049677" y="6093855"/>
            <a:ext cx="396274" cy="429818"/>
          </a:xfrm>
          <a:prstGeom prst="rect">
            <a:avLst/>
          </a:prstGeom>
        </p:spPr>
      </p:pic>
      <p:pic>
        <p:nvPicPr>
          <p:cNvPr id="45" name="Picture 44" descr="A picture containing light&#10;&#10;Description automatically generated">
            <a:extLst>
              <a:ext uri="{FF2B5EF4-FFF2-40B4-BE49-F238E27FC236}">
                <a16:creationId xmlns:a16="http://schemas.microsoft.com/office/drawing/2014/main" id="{7FBC9569-57FF-4B3D-B795-3E048919E0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114" t="21415" r="18713" b="34942"/>
          <a:stretch/>
        </p:blipFill>
        <p:spPr>
          <a:xfrm rot="20823052">
            <a:off x="7802815" y="6614389"/>
            <a:ext cx="588587" cy="601265"/>
          </a:xfrm>
          <a:prstGeom prst="rect">
            <a:avLst/>
          </a:prstGeom>
        </p:spPr>
      </p:pic>
      <p:sp>
        <p:nvSpPr>
          <p:cNvPr id="24" name="Rectangle 23">
            <a:extLst>
              <a:ext uri="{FF2B5EF4-FFF2-40B4-BE49-F238E27FC236}">
                <a16:creationId xmlns:a16="http://schemas.microsoft.com/office/drawing/2014/main" id="{30E0B81B-94A8-4FF2-B6A4-02B10F665ED8}"/>
              </a:ext>
            </a:extLst>
          </p:cNvPr>
          <p:cNvSpPr/>
          <p:nvPr/>
        </p:nvSpPr>
        <p:spPr>
          <a:xfrm>
            <a:off x="3911026" y="6635651"/>
            <a:ext cx="2933047" cy="461665"/>
          </a:xfrm>
          <a:prstGeom prst="rect">
            <a:avLst/>
          </a:prstGeom>
        </p:spPr>
        <p:txBody>
          <a:bodyPr wrap="none">
            <a:spAutoFit/>
          </a:bodyPr>
          <a:lstStyle/>
          <a:p>
            <a:r>
              <a:rPr lang="nl-NL" sz="2400" b="1" dirty="0">
                <a:latin typeface="Segoe UI" panose="020B0502040204020203" pitchFamily="34" charset="0"/>
                <a:cs typeface="Segoe UI" panose="020B0502040204020203" pitchFamily="34" charset="0"/>
              </a:rPr>
              <a:t>Voor de leerkracht:</a:t>
            </a:r>
          </a:p>
        </p:txBody>
      </p:sp>
      <p:pic>
        <p:nvPicPr>
          <p:cNvPr id="7" name="Picture 6">
            <a:extLst>
              <a:ext uri="{FF2B5EF4-FFF2-40B4-BE49-F238E27FC236}">
                <a16:creationId xmlns:a16="http://schemas.microsoft.com/office/drawing/2014/main" id="{886F33A3-821F-4D67-92FF-D625A600F4A0}"/>
              </a:ext>
            </a:extLst>
          </p:cNvPr>
          <p:cNvPicPr>
            <a:picLocks noChangeAspect="1"/>
          </p:cNvPicPr>
          <p:nvPr/>
        </p:nvPicPr>
        <p:blipFill>
          <a:blip r:embed="rId8"/>
          <a:stretch>
            <a:fillRect/>
          </a:stretch>
        </p:blipFill>
        <p:spPr>
          <a:xfrm>
            <a:off x="5118765" y="291735"/>
            <a:ext cx="3225055" cy="1036507"/>
          </a:xfrm>
          <a:prstGeom prst="rect">
            <a:avLst/>
          </a:prstGeom>
        </p:spPr>
      </p:pic>
      <p:pic>
        <p:nvPicPr>
          <p:cNvPr id="35" name="Grafik 34">
            <a:extLst>
              <a:ext uri="{FF2B5EF4-FFF2-40B4-BE49-F238E27FC236}">
                <a16:creationId xmlns:a16="http://schemas.microsoft.com/office/drawing/2014/main" id="{5BC13CAF-5F87-4DAB-AFC9-6ABB54C13603}"/>
              </a:ext>
            </a:extLst>
          </p:cNvPr>
          <p:cNvPicPr>
            <a:picLocks noChangeAspect="1"/>
          </p:cNvPicPr>
          <p:nvPr/>
        </p:nvPicPr>
        <p:blipFill>
          <a:blip r:embed="rId9"/>
          <a:stretch>
            <a:fillRect/>
          </a:stretch>
        </p:blipFill>
        <p:spPr>
          <a:xfrm>
            <a:off x="6869320" y="8523010"/>
            <a:ext cx="1019540" cy="638613"/>
          </a:xfrm>
          <a:prstGeom prst="rect">
            <a:avLst/>
          </a:prstGeom>
        </p:spPr>
      </p:pic>
      <p:grpSp>
        <p:nvGrpSpPr>
          <p:cNvPr id="3" name="Group 2">
            <a:extLst>
              <a:ext uri="{FF2B5EF4-FFF2-40B4-BE49-F238E27FC236}">
                <a16:creationId xmlns:a16="http://schemas.microsoft.com/office/drawing/2014/main" id="{42A3AE15-1DD4-484F-809C-BA3E261EEC8D}"/>
              </a:ext>
            </a:extLst>
          </p:cNvPr>
          <p:cNvGrpSpPr/>
          <p:nvPr/>
        </p:nvGrpSpPr>
        <p:grpSpPr>
          <a:xfrm>
            <a:off x="5894025" y="4753779"/>
            <a:ext cx="621769" cy="600494"/>
            <a:chOff x="5909905" y="4792536"/>
            <a:chExt cx="1011025" cy="1011025"/>
          </a:xfrm>
        </p:grpSpPr>
        <p:sp>
          <p:nvSpPr>
            <p:cNvPr id="15" name="Oval 14">
              <a:extLst>
                <a:ext uri="{FF2B5EF4-FFF2-40B4-BE49-F238E27FC236}">
                  <a16:creationId xmlns:a16="http://schemas.microsoft.com/office/drawing/2014/main" id="{2175BB47-8784-45A7-86B7-F90EE167CF6D}"/>
                </a:ext>
              </a:extLst>
            </p:cNvPr>
            <p:cNvSpPr/>
            <p:nvPr/>
          </p:nvSpPr>
          <p:spPr>
            <a:xfrm>
              <a:off x="5909905" y="4792536"/>
              <a:ext cx="1011025" cy="1011025"/>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Isosceles Triangle 16">
              <a:hlinkClick r:id="rId3"/>
              <a:extLst>
                <a:ext uri="{FF2B5EF4-FFF2-40B4-BE49-F238E27FC236}">
                  <a16:creationId xmlns:a16="http://schemas.microsoft.com/office/drawing/2014/main" id="{7907E626-4436-42A4-8DDD-8CAB765D6AB4}"/>
                </a:ext>
              </a:extLst>
            </p:cNvPr>
            <p:cNvSpPr/>
            <p:nvPr/>
          </p:nvSpPr>
          <p:spPr>
            <a:xfrm rot="5400000">
              <a:off x="6249249" y="5102833"/>
              <a:ext cx="435905" cy="37578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0" name="Rectangle 69">
            <a:hlinkClick r:id="rId3"/>
            <a:extLst>
              <a:ext uri="{FF2B5EF4-FFF2-40B4-BE49-F238E27FC236}">
                <a16:creationId xmlns:a16="http://schemas.microsoft.com/office/drawing/2014/main" id="{DC80A409-E4D8-4324-B643-4D08EDC73E70}"/>
              </a:ext>
            </a:extLst>
          </p:cNvPr>
          <p:cNvSpPr/>
          <p:nvPr/>
        </p:nvSpPr>
        <p:spPr>
          <a:xfrm>
            <a:off x="4063826" y="3562475"/>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5306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7">
            <a:extLst>
              <a:ext uri="{FF2B5EF4-FFF2-40B4-BE49-F238E27FC236}">
                <a16:creationId xmlns:a16="http://schemas.microsoft.com/office/drawing/2014/main" id="{C0674632-F21C-4F3E-9873-EB3B371F3BFA}"/>
              </a:ext>
            </a:extLst>
          </p:cNvPr>
          <p:cNvSpPr/>
          <p:nvPr/>
        </p:nvSpPr>
        <p:spPr>
          <a:xfrm>
            <a:off x="431144" y="2626049"/>
            <a:ext cx="7500116" cy="6882302"/>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Textfeld 12">
            <a:extLst>
              <a:ext uri="{FF2B5EF4-FFF2-40B4-BE49-F238E27FC236}">
                <a16:creationId xmlns:a16="http://schemas.microsoft.com/office/drawing/2014/main" id="{B83DD0AD-238C-4746-A176-D0832D18E20B}"/>
              </a:ext>
            </a:extLst>
          </p:cNvPr>
          <p:cNvSpPr txBox="1"/>
          <p:nvPr/>
        </p:nvSpPr>
        <p:spPr>
          <a:xfrm>
            <a:off x="709503" y="2880972"/>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JE EIGEN MENING UITDRUKKEN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vind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geloof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van mening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Volgens mij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Naar mijn mening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Als je het mij vraagt,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geloof van wel / van niet.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vind van wel / van niet.</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AF3F33FC-616D-46BB-AB04-46A8A7D23CA9}"/>
              </a:ext>
            </a:extLst>
          </p:cNvPr>
          <p:cNvSpPr/>
          <p:nvPr/>
        </p:nvSpPr>
        <p:spPr>
          <a:xfrm>
            <a:off x="380752" y="1938803"/>
            <a:ext cx="6859292" cy="54843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0511"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31144" y="737405"/>
            <a:ext cx="721258" cy="707886"/>
          </a:xfrm>
          <a:prstGeom prst="rect">
            <a:avLst/>
          </a:prstGeom>
          <a:noFill/>
        </p:spPr>
        <p:txBody>
          <a:bodyPr wrap="square" rtlCol="0">
            <a:spAutoFit/>
          </a:bodyPr>
          <a:lstStyle/>
          <a:p>
            <a:r>
              <a:rPr lang="nl-BE" sz="4000" dirty="0">
                <a:solidFill>
                  <a:schemeClr val="bg1"/>
                </a:solidFill>
              </a:rPr>
              <a:t>  3</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367335"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Taalhulp: je mening uitdrukken &amp; discussiëren</a:t>
            </a:r>
            <a:endParaRPr lang="nl-BE" b="1" dirty="0">
              <a:solidFill>
                <a:schemeClr val="bg1"/>
              </a:solidFill>
              <a:latin typeface="Segoe UI" panose="020B0502040204020203"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683BC6B2-5F3F-41F9-BC0E-15B08F8A177B}"/>
              </a:ext>
            </a:extLst>
          </p:cNvPr>
          <p:cNvSpPr txBox="1"/>
          <p:nvPr/>
        </p:nvSpPr>
        <p:spPr>
          <a:xfrm>
            <a:off x="709503" y="8913700"/>
            <a:ext cx="3547544" cy="366895"/>
          </a:xfrm>
          <a:prstGeom prst="rect">
            <a:avLst/>
          </a:prstGeom>
          <a:noFill/>
        </p:spPr>
        <p:txBody>
          <a:bodyPr wrap="square">
            <a:spAutoFit/>
          </a:bodyPr>
          <a:lstStyle/>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Uit: </a:t>
            </a:r>
            <a:r>
              <a:rPr lang="nl-NL" dirty="0" err="1">
                <a:latin typeface="Segoe UI" panose="020B0502040204020203" pitchFamily="34" charset="0"/>
                <a:ea typeface="Calibri" panose="020F0502020204030204" pitchFamily="34" charset="0"/>
                <a:cs typeface="Segoe UI" panose="020B0502040204020203" pitchFamily="34" charset="0"/>
              </a:rPr>
              <a:t>Hobbelink</a:t>
            </a:r>
            <a:r>
              <a:rPr lang="nl-NL" dirty="0">
                <a:latin typeface="Segoe UI" panose="020B0502040204020203" pitchFamily="34" charset="0"/>
                <a:ea typeface="Calibri" panose="020F0502020204030204" pitchFamily="34" charset="0"/>
                <a:cs typeface="Segoe UI" panose="020B0502040204020203" pitchFamily="34" charset="0"/>
              </a:rPr>
              <a:t>/Lücke 2018:60-61</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0" name="Textfeld 19">
            <a:extLst>
              <a:ext uri="{FF2B5EF4-FFF2-40B4-BE49-F238E27FC236}">
                <a16:creationId xmlns:a16="http://schemas.microsoft.com/office/drawing/2014/main" id="{4E04E414-2F1E-49C8-BB26-FA2C6814CC25}"/>
              </a:ext>
            </a:extLst>
          </p:cNvPr>
          <p:cNvSpPr txBox="1"/>
          <p:nvPr/>
        </p:nvSpPr>
        <p:spPr>
          <a:xfrm>
            <a:off x="709503" y="6089208"/>
            <a:ext cx="3547544" cy="214507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VRAGEN NAAR DE MENING VAN IEMAND ANDERS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vind jij?</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Hoe denk jij hierover?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is jouw mening?</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Kun je je standpunt (in het kort) toelichten?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B17044F-6451-4F86-A8D3-67FFBB47AA23}"/>
              </a:ext>
            </a:extLst>
          </p:cNvPr>
          <p:cNvSpPr txBox="1"/>
          <p:nvPr/>
        </p:nvSpPr>
        <p:spPr>
          <a:xfrm>
            <a:off x="4257047" y="2880972"/>
            <a:ext cx="3547544" cy="2737801"/>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HET (NIET) EENS ZIJN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het (niet) ermee eens.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ben het (niet) met je eens.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denk er precies zo/heel anders over.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a:t>
            </a:r>
            <a:r>
              <a:rPr lang="nl-NL" dirty="0">
                <a:latin typeface="Segoe UI" panose="020B0502040204020203" pitchFamily="34" charset="0"/>
                <a:ea typeface="Calibri" panose="020F0502020204030204" pitchFamily="34" charset="0"/>
                <a:cs typeface="Segoe UI" panose="020B0502040204020203" pitchFamily="34" charset="0"/>
              </a:rPr>
              <a:t> hebt helemaal gelijk/ongelijk.</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klopt (niet</a:t>
            </a:r>
            <a:r>
              <a:rPr lang="nl-NL" dirty="0">
                <a:latin typeface="Segoe UI" panose="020B0502040204020203" pitchFamily="34" charset="0"/>
                <a:ea typeface="Calibri" panose="020F0502020204030204" pitchFamily="34" charset="0"/>
                <a:cs typeface="Segoe UI" panose="020B0502040204020203" pitchFamily="34" charset="0"/>
              </a:rPr>
              <a: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a:t>
            </a:r>
            <a:r>
              <a:rPr lang="nl-NL" dirty="0">
                <a:latin typeface="Segoe UI" panose="020B0502040204020203" pitchFamily="34" charset="0"/>
                <a:ea typeface="Calibri" panose="020F0502020204030204" pitchFamily="34" charset="0"/>
                <a:cs typeface="Segoe UI" panose="020B0502040204020203" pitchFamily="34" charset="0"/>
              </a:rPr>
              <a:t>(niet) waar.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misschien wel zo, maar</a:t>
            </a:r>
            <a:r>
              <a:rPr lang="nl-NL" dirty="0">
                <a:latin typeface="Segoe UI" panose="020B0502040204020203" pitchFamily="34" charset="0"/>
                <a:ea typeface="Calibri" panose="020F0502020204030204" pitchFamily="34" charset="0"/>
                <a:cs typeface="Segoe UI" panose="020B0502040204020203" pitchFamily="34" charset="0"/>
              </a:rPr>
              <a:t> …</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2" name="Textfeld 21">
            <a:extLst>
              <a:ext uri="{FF2B5EF4-FFF2-40B4-BE49-F238E27FC236}">
                <a16:creationId xmlns:a16="http://schemas.microsoft.com/office/drawing/2014/main" id="{6824EC7E-71C0-4E94-80B0-F7E2C473474F}"/>
              </a:ext>
            </a:extLst>
          </p:cNvPr>
          <p:cNvSpPr txBox="1"/>
          <p:nvPr/>
        </p:nvSpPr>
        <p:spPr>
          <a:xfrm>
            <a:off x="4257047" y="5792844"/>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REAGEREN OP JE DISCUSSIEPARTNERS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Sorry, zou je me willen laten uitspreken, alsjeblieft?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 zei daarnet … . Maar vind je niet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bedoel je precies?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Weet je dat zeker?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Kun je die uitspraak met argumenten onderbouwen?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9175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D3C6085C-FEDC-CF1B-7A95-456AEDCDCDE5}"/>
              </a:ext>
            </a:extLst>
          </p:cNvPr>
          <p:cNvSpPr/>
          <p:nvPr/>
        </p:nvSpPr>
        <p:spPr>
          <a:xfrm>
            <a:off x="396404" y="1935297"/>
            <a:ext cx="7229470" cy="607522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FFEB2CE0-7055-9582-663B-7293201A9F5F}"/>
              </a:ext>
            </a:extLst>
          </p:cNvPr>
          <p:cNvSpPr/>
          <p:nvPr/>
        </p:nvSpPr>
        <p:spPr>
          <a:xfrm>
            <a:off x="535587" y="2020208"/>
            <a:ext cx="6922487" cy="5786199"/>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EXTRA OPDRACHT</a:t>
            </a:r>
          </a:p>
          <a:p>
            <a:endParaRPr lang="nl-NL" b="1" dirty="0">
              <a:solidFill>
                <a:schemeClr val="bg1"/>
              </a:solidFill>
              <a:latin typeface="Segoe UI" panose="020B0502040204020203" pitchFamily="34" charset="0"/>
              <a:cs typeface="Segoe UI" panose="020B0502040204020203" pitchFamily="34" charset="0"/>
            </a:endParaRPr>
          </a:p>
          <a:p>
            <a:r>
              <a:rPr lang="nl-NL" b="1" dirty="0" err="1">
                <a:solidFill>
                  <a:schemeClr val="bg1"/>
                </a:solidFill>
                <a:latin typeface="Segoe UI" panose="020B0502040204020203" pitchFamily="34" charset="0"/>
                <a:cs typeface="Segoe UI" panose="020B0502040204020203" pitchFamily="34" charset="0"/>
              </a:rPr>
              <a:t>Naïma</a:t>
            </a:r>
            <a:r>
              <a:rPr lang="nl-NL" b="1" dirty="0">
                <a:solidFill>
                  <a:schemeClr val="bg1"/>
                </a:solidFill>
                <a:latin typeface="Segoe UI" panose="020B0502040204020203" pitchFamily="34" charset="0"/>
                <a:cs typeface="Segoe UI" panose="020B0502040204020203" pitchFamily="34" charset="0"/>
              </a:rPr>
              <a:t> Rose schrijft in haar reactie:</a:t>
            </a:r>
          </a:p>
          <a:p>
            <a:endParaRPr lang="nl-NL" b="1" dirty="0">
              <a:solidFill>
                <a:schemeClr val="bg1"/>
              </a:solidFill>
              <a:latin typeface="Segoe UI" panose="020B0502040204020203" pitchFamily="34" charset="0"/>
              <a:cs typeface="Segoe UI" panose="020B0502040204020203" pitchFamily="34" charset="0"/>
            </a:endParaRPr>
          </a:p>
          <a:p>
            <a:r>
              <a:rPr lang="nl-NL" b="1" i="1" dirty="0">
                <a:solidFill>
                  <a:schemeClr val="bg1"/>
                </a:solidFill>
                <a:latin typeface="Segoe UI" panose="020B0502040204020203" pitchFamily="34" charset="0"/>
                <a:cs typeface="Segoe UI" panose="020B0502040204020203" pitchFamily="34" charset="0"/>
              </a:rPr>
              <a:t>“We hebben al super kort zomervakantie, we hebben de kortste zomervakantie van de EU […]”</a:t>
            </a:r>
          </a:p>
          <a:p>
            <a:endParaRPr lang="nl-NL" b="1" dirty="0">
              <a:solidFill>
                <a:schemeClr val="bg1"/>
              </a:solidFill>
              <a:latin typeface="Segoe UI" panose="020B0502040204020203" pitchFamily="34" charset="0"/>
              <a:cs typeface="Segoe UI" panose="020B0502040204020203" pitchFamily="34" charset="0"/>
            </a:endParaRPr>
          </a:p>
          <a:p>
            <a:r>
              <a:rPr lang="nl-NL" b="1" dirty="0">
                <a:solidFill>
                  <a:schemeClr val="bg1"/>
                </a:solidFill>
                <a:latin typeface="Segoe UI" panose="020B0502040204020203" pitchFamily="34" charset="0"/>
                <a:cs typeface="Segoe UI" panose="020B0502040204020203" pitchFamily="34" charset="0"/>
              </a:rPr>
              <a:t>Klopt dit eigenlijk? Zoek op internet naar informatie over de duur van de zomervakantie in andere Europese landen, bijvoorbeeld:</a:t>
            </a:r>
          </a:p>
          <a:p>
            <a:pPr marL="285750" indent="-285750">
              <a:spcBef>
                <a:spcPts val="600"/>
              </a:spcBef>
              <a:buFontTx/>
              <a:buChar char="-"/>
            </a:pPr>
            <a:r>
              <a:rPr lang="nl-NL" b="1" dirty="0">
                <a:solidFill>
                  <a:schemeClr val="bg1"/>
                </a:solidFill>
                <a:latin typeface="Segoe UI" panose="020B0502040204020203" pitchFamily="34" charset="0"/>
                <a:cs typeface="Segoe UI" panose="020B0502040204020203" pitchFamily="34" charset="0"/>
              </a:rPr>
              <a:t>Duitsland (deelstaat </a:t>
            </a:r>
            <a:r>
              <a:rPr lang="nl-NL" b="1" dirty="0" err="1">
                <a:solidFill>
                  <a:schemeClr val="bg1"/>
                </a:solidFill>
                <a:latin typeface="Segoe UI" panose="020B0502040204020203" pitchFamily="34" charset="0"/>
                <a:cs typeface="Segoe UI" panose="020B0502040204020203" pitchFamily="34" charset="0"/>
              </a:rPr>
              <a:t>Nordrhein</a:t>
            </a:r>
            <a:r>
              <a:rPr lang="nl-NL" b="1" dirty="0">
                <a:solidFill>
                  <a:schemeClr val="bg1"/>
                </a:solidFill>
                <a:latin typeface="Segoe UI" panose="020B0502040204020203" pitchFamily="34" charset="0"/>
                <a:cs typeface="Segoe UI" panose="020B0502040204020203" pitchFamily="34" charset="0"/>
              </a:rPr>
              <a:t>-Westfalen)</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België (Vlaanderen)</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Frankrijk</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Oostenrijk</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Italië</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Denemarken</a:t>
            </a:r>
          </a:p>
          <a:p>
            <a:pPr marL="285750" indent="-285750">
              <a:buFontTx/>
              <a:buChar char="-"/>
            </a:pPr>
            <a:r>
              <a:rPr lang="nl-NL" b="1" dirty="0">
                <a:solidFill>
                  <a:schemeClr val="bg1"/>
                </a:solidFill>
                <a:latin typeface="Segoe UI" panose="020B0502040204020203" pitchFamily="34" charset="0"/>
                <a:cs typeface="Segoe UI" panose="020B0502040204020203" pitchFamily="34" charset="0"/>
              </a:rPr>
              <a:t>Zwitserland (kanton Aargau) (geen EU-staat)</a:t>
            </a:r>
          </a:p>
          <a:p>
            <a:endParaRPr lang="nl-NL" b="1" dirty="0">
              <a:solidFill>
                <a:schemeClr val="bg1"/>
              </a:solidFill>
              <a:latin typeface="Segoe UI" panose="020B0502040204020203" pitchFamily="34" charset="0"/>
              <a:cs typeface="Segoe UI" panose="020B0502040204020203" pitchFamily="34" charset="0"/>
            </a:endParaRPr>
          </a:p>
          <a:p>
            <a:r>
              <a:rPr lang="nl-NL" b="1" dirty="0">
                <a:solidFill>
                  <a:schemeClr val="bg1"/>
                </a:solidFill>
                <a:latin typeface="Segoe UI" panose="020B0502040204020203" pitchFamily="34" charset="0"/>
                <a:cs typeface="Segoe UI" panose="020B0502040204020203" pitchFamily="34" charset="0"/>
              </a:rPr>
              <a:t>Spreek af met je medeleerlingen wie welk land kiest. Presenteer je resultaten aan de klas. </a:t>
            </a:r>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SCHRIJVEN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Tree>
    <p:extLst>
      <p:ext uri="{BB962C8B-B14F-4D97-AF65-F5344CB8AC3E}">
        <p14:creationId xmlns:p14="http://schemas.microsoft.com/office/powerpoint/2010/main" val="232965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80752" y="1948840"/>
            <a:ext cx="7544048" cy="66475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54725" y="2075586"/>
            <a:ext cx="7145160"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1a) Welke houding hebben de personen?</a:t>
            </a:r>
          </a:p>
        </p:txBody>
      </p:sp>
      <p:sp>
        <p:nvSpPr>
          <p:cNvPr id="21" name="Rectangle 10">
            <a:extLst>
              <a:ext uri="{FF2B5EF4-FFF2-40B4-BE49-F238E27FC236}">
                <a16:creationId xmlns:a16="http://schemas.microsoft.com/office/drawing/2014/main" id="{E0FACF8E-80A8-4519-AD7F-D8BB25C10DFA}"/>
              </a:ext>
            </a:extLst>
          </p:cNvPr>
          <p:cNvSpPr/>
          <p:nvPr/>
        </p:nvSpPr>
        <p:spPr>
          <a:xfrm>
            <a:off x="380752" y="5116192"/>
            <a:ext cx="7544048" cy="94640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Rectangle 5">
            <a:extLst>
              <a:ext uri="{FF2B5EF4-FFF2-40B4-BE49-F238E27FC236}">
                <a16:creationId xmlns:a16="http://schemas.microsoft.com/office/drawing/2014/main" id="{50889784-F959-414D-B929-4EE97CE5C7C8}"/>
              </a:ext>
            </a:extLst>
          </p:cNvPr>
          <p:cNvSpPr/>
          <p:nvPr/>
        </p:nvSpPr>
        <p:spPr>
          <a:xfrm>
            <a:off x="538856" y="5243719"/>
            <a:ext cx="7208143"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1b) Welke argumenten voor en tegen het verkorten van de zomervakantie worden er genoemd?</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
        <p:nvSpPr>
          <p:cNvPr id="13" name="Textfeld 12">
            <a:extLst>
              <a:ext uri="{FF2B5EF4-FFF2-40B4-BE49-F238E27FC236}">
                <a16:creationId xmlns:a16="http://schemas.microsoft.com/office/drawing/2014/main" id="{D59D097E-C078-533A-9C9C-6F3E43B63478}"/>
              </a:ext>
            </a:extLst>
          </p:cNvPr>
          <p:cNvSpPr txBox="1"/>
          <p:nvPr/>
        </p:nvSpPr>
        <p:spPr>
          <a:xfrm>
            <a:off x="620139" y="2811388"/>
            <a:ext cx="7393561" cy="2145074"/>
          </a:xfrm>
          <a:prstGeom prst="rect">
            <a:avLst/>
          </a:prstGeom>
          <a:noFill/>
        </p:spPr>
        <p:txBody>
          <a:bodyPr wrap="square">
            <a:spAutoFit/>
          </a:bodyPr>
          <a:lstStyle/>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Evelyn, FC Dean, </a:t>
            </a:r>
            <a:r>
              <a:rPr lang="nl-NL" b="1" dirty="0" err="1">
                <a:latin typeface="Segoe UI Light" panose="020B0502040204020203" pitchFamily="34" charset="0"/>
                <a:ea typeface="Calibri" panose="020F0502020204030204" pitchFamily="34" charset="0"/>
                <a:cs typeface="Segoe UI Light" panose="020B0502040204020203" pitchFamily="34" charset="0"/>
              </a:rPr>
              <a:t>Naïma</a:t>
            </a:r>
            <a:r>
              <a:rPr lang="nl-NL" b="1" dirty="0">
                <a:latin typeface="Segoe UI Light" panose="020B0502040204020203" pitchFamily="34" charset="0"/>
                <a:ea typeface="Calibri" panose="020F0502020204030204" pitchFamily="34" charset="0"/>
                <a:cs typeface="Segoe UI Light" panose="020B0502040204020203" pitchFamily="34" charset="0"/>
              </a:rPr>
              <a:t> Rose:</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tegen het verkorten van de zomervakantie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Marith:</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ook tegen een kortere zomervakantie, maar als er een korting komt wil ze liever een week langer meivakantie dan kerstvakantie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Wilco: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voor kortere zomervakantie, vindt de vakanties te lang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Vera: </a:t>
            </a:r>
            <a:r>
              <a:rPr lang="nl-NL" dirty="0">
                <a:latin typeface="Segoe UI Light" panose="020B0502040204020203" pitchFamily="34" charset="0"/>
                <a:ea typeface="Calibri" panose="020F0502020204030204" pitchFamily="34" charset="0"/>
                <a:cs typeface="Segoe UI Light" panose="020B0502040204020203" pitchFamily="34" charset="0"/>
              </a:rPr>
              <a:t>wijst erop dat werknemers minder vakantie hebben</a:t>
            </a:r>
            <a:r>
              <a:rPr lang="nl-NL" b="1" dirty="0">
                <a:latin typeface="Segoe UI Light" panose="020B0502040204020203" pitchFamily="34" charset="0"/>
                <a:ea typeface="Calibri" panose="020F0502020204030204" pitchFamily="34" charset="0"/>
                <a:cs typeface="Segoe UI Light" panose="020B0502040204020203" pitchFamily="34" charset="0"/>
              </a:rPr>
              <a:t> </a:t>
            </a:r>
            <a:r>
              <a:rPr lang="nl-NL" b="1" dirty="0" err="1">
                <a:latin typeface="Segoe UI Light" panose="020B0502040204020203" pitchFamily="34" charset="0"/>
                <a:ea typeface="Calibri" panose="020F0502020204030204" pitchFamily="34" charset="0"/>
                <a:cs typeface="Segoe UI Light" panose="020B0502040204020203" pitchFamily="34" charset="0"/>
              </a:rPr>
              <a:t>Langmen</a:t>
            </a:r>
            <a:r>
              <a:rPr lang="nl-NL" b="1" dirty="0">
                <a:latin typeface="Segoe UI Light" panose="020B0502040204020203" pitchFamily="34" charset="0"/>
                <a:ea typeface="Calibri" panose="020F0502020204030204" pitchFamily="34" charset="0"/>
                <a:cs typeface="Segoe UI Light" panose="020B0502040204020203" pitchFamily="34" charset="0"/>
              </a:rPr>
              <a:t> </a:t>
            </a:r>
            <a:r>
              <a:rPr lang="nl-NL" dirty="0">
                <a:latin typeface="Segoe UI Light" panose="020B0502040204020203" pitchFamily="34" charset="0"/>
                <a:ea typeface="Calibri" panose="020F0502020204030204" pitchFamily="34" charset="0"/>
                <a:cs typeface="Segoe UI Light" panose="020B0502040204020203" pitchFamily="34" charset="0"/>
              </a:rPr>
              <a:t>vindt dat het onderwijs prioriteit moet hebben en dat er genoeg vakanties zijn </a:t>
            </a:r>
            <a:r>
              <a:rPr lang="nl-NL" b="1" dirty="0">
                <a:latin typeface="Segoe UI Light" panose="020B0502040204020203" pitchFamily="34" charset="0"/>
                <a:ea typeface="Calibri" panose="020F0502020204030204" pitchFamily="34" charset="0"/>
                <a:cs typeface="Segoe UI Light" panose="020B0502040204020203" pitchFamily="34" charset="0"/>
              </a:rPr>
              <a:t>Laura </a:t>
            </a:r>
            <a:r>
              <a:rPr lang="nl-NL" dirty="0">
                <a:latin typeface="Segoe UI Light" panose="020B0502040204020203" pitchFamily="34" charset="0"/>
                <a:ea typeface="Calibri" panose="020F0502020204030204" pitchFamily="34" charset="0"/>
                <a:cs typeface="Segoe UI Light" panose="020B0502040204020203" pitchFamily="34" charset="0"/>
              </a:rPr>
              <a:t>is het gelijk, ze vindt een kortere zomervakantie en een langere wintervakantie in orde</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4" name="Textfeld 13">
            <a:extLst>
              <a:ext uri="{FF2B5EF4-FFF2-40B4-BE49-F238E27FC236}">
                <a16:creationId xmlns:a16="http://schemas.microsoft.com/office/drawing/2014/main" id="{CFA387EA-5114-33F8-C9C3-45D0894BE739}"/>
              </a:ext>
            </a:extLst>
          </p:cNvPr>
          <p:cNvSpPr txBox="1"/>
          <p:nvPr/>
        </p:nvSpPr>
        <p:spPr>
          <a:xfrm>
            <a:off x="603405" y="6190124"/>
            <a:ext cx="3594412" cy="3136756"/>
          </a:xfrm>
          <a:prstGeom prst="rect">
            <a:avLst/>
          </a:prstGeom>
          <a:noFill/>
        </p:spPr>
        <p:txBody>
          <a:bodyPr wrap="square">
            <a:spAutoFit/>
          </a:bodyPr>
          <a:lstStyle/>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tegen:</a:t>
            </a:r>
          </a:p>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heel koud in de kerstvakantie</a:t>
            </a:r>
          </a:p>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geen geld voor wintersportvakantie</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meer (buiten)activiteiten mogelijk in de zomer: naar het strand, buiten logeren</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kerstvakantie is heel saai</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drukte tijdens het schooljaar, vrije tijd nodig </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7" name="Textfeld 16">
            <a:extLst>
              <a:ext uri="{FF2B5EF4-FFF2-40B4-BE49-F238E27FC236}">
                <a16:creationId xmlns:a16="http://schemas.microsoft.com/office/drawing/2014/main" id="{DF7C7AD9-49F3-F558-93FF-4656266DAF24}"/>
              </a:ext>
            </a:extLst>
          </p:cNvPr>
          <p:cNvSpPr txBox="1"/>
          <p:nvPr/>
        </p:nvSpPr>
        <p:spPr>
          <a:xfrm>
            <a:off x="4330388" y="6189292"/>
            <a:ext cx="3594412" cy="2737801"/>
          </a:xfrm>
          <a:prstGeom prst="rect">
            <a:avLst/>
          </a:prstGeom>
          <a:noFill/>
        </p:spPr>
        <p:txBody>
          <a:bodyPr wrap="square">
            <a:spAutoFit/>
          </a:bodyPr>
          <a:lstStyle/>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nu al korte zomervakantie in vergelijking met andere EU-landen</a:t>
            </a:r>
          </a:p>
          <a:p>
            <a:pPr marL="285750" indent="-285750">
              <a:lnSpc>
                <a:spcPct val="107000"/>
              </a:lnSpc>
              <a:buFont typeface="Arial" panose="020B0604020202020204" pitchFamily="34" charset="0"/>
              <a:buChar char="•"/>
            </a:pP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pPr>
            <a:r>
              <a:rPr lang="nl-NL" b="1" dirty="0">
                <a:latin typeface="Segoe UI Light" panose="020B0502040204020203" pitchFamily="34" charset="0"/>
                <a:ea typeface="Calibri" panose="020F0502020204030204" pitchFamily="34" charset="0"/>
                <a:cs typeface="Segoe UI Light" panose="020B0502040204020203" pitchFamily="34" charset="0"/>
              </a:rPr>
              <a:t>voor:</a:t>
            </a:r>
          </a:p>
          <a:p>
            <a:pPr marL="285750" indent="-285750">
              <a:lnSpc>
                <a:spcPct val="107000"/>
              </a:lnSpc>
              <a:buFont typeface="Arial" panose="020B0604020202020204" pitchFamily="34" charset="0"/>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6 weken zomervakantie is vrij lang</a:t>
            </a:r>
          </a:p>
          <a:p>
            <a:pPr marL="285750" indent="-285750">
              <a:lnSpc>
                <a:spcPct val="107000"/>
              </a:lnSpc>
              <a:buFont typeface="Arial" panose="020B0604020202020204" pitchFamily="34" charset="0"/>
              <a:buChar char="•"/>
            </a:pPr>
            <a:r>
              <a:rPr lang="nl-NL" dirty="0">
                <a:latin typeface="Segoe UI Light" panose="020B0502040204020203" pitchFamily="34" charset="0"/>
                <a:ea typeface="Calibri" panose="020F0502020204030204" pitchFamily="34" charset="0"/>
                <a:cs typeface="Segoe UI Light" panose="020B0502040204020203" pitchFamily="34" charset="0"/>
              </a:rPr>
              <a:t>leuke activiteiten in de winter mogelijk (schaatsen)</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67996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58C7D5CB-6CB8-9EED-E908-68FCC1781BC2}"/>
              </a:ext>
            </a:extLst>
          </p:cNvPr>
          <p:cNvSpPr/>
          <p:nvPr/>
        </p:nvSpPr>
        <p:spPr>
          <a:xfrm>
            <a:off x="405929" y="1935298"/>
            <a:ext cx="7219945" cy="120873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
        <p:nvSpPr>
          <p:cNvPr id="13" name="Textfeld 12">
            <a:extLst>
              <a:ext uri="{FF2B5EF4-FFF2-40B4-BE49-F238E27FC236}">
                <a16:creationId xmlns:a16="http://schemas.microsoft.com/office/drawing/2014/main" id="{D59D097E-C078-533A-9C9C-6F3E43B63478}"/>
              </a:ext>
            </a:extLst>
          </p:cNvPr>
          <p:cNvSpPr txBox="1"/>
          <p:nvPr/>
        </p:nvSpPr>
        <p:spPr>
          <a:xfrm>
            <a:off x="720255" y="3498193"/>
            <a:ext cx="6814150" cy="5139164"/>
          </a:xfrm>
          <a:prstGeom prst="rect">
            <a:avLst/>
          </a:prstGeom>
          <a:noFill/>
        </p:spPr>
        <p:txBody>
          <a:bodyPr wrap="square">
            <a:spAutoFit/>
          </a:bodyPr>
          <a:lstStyle/>
          <a:p>
            <a:pPr>
              <a:lnSpc>
                <a:spcPct val="107000"/>
              </a:lnSpc>
              <a:spcAft>
                <a:spcPts val="800"/>
              </a:spcAft>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Duitsland (</a:t>
            </a:r>
            <a:r>
              <a:rPr lang="nl-NL" sz="1800" b="1" dirty="0" err="1">
                <a:effectLst/>
                <a:latin typeface="Segoe UI Light" panose="020B0502040204020203" pitchFamily="34" charset="0"/>
                <a:ea typeface="Calibri" panose="020F0502020204030204" pitchFamily="34" charset="0"/>
                <a:cs typeface="Segoe UI Light" panose="020B0502040204020203" pitchFamily="34" charset="0"/>
              </a:rPr>
              <a:t>Nordrhein</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-Westfalen):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6 weken</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België (Vlaanderen):</a:t>
            </a:r>
            <a:r>
              <a:rPr lang="nl-NL" dirty="0">
                <a:latin typeface="Segoe UI Light" panose="020B0502040204020203" pitchFamily="34" charset="0"/>
                <a:ea typeface="Calibri" panose="020F0502020204030204" pitchFamily="34" charset="0"/>
                <a:cs typeface="Segoe UI Light" panose="020B0502040204020203" pitchFamily="34" charset="0"/>
              </a:rPr>
              <a:t> 2 maanden*</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Frankrijk: </a:t>
            </a:r>
            <a:r>
              <a:rPr lang="nl-NL" dirty="0">
                <a:latin typeface="Segoe UI Light" panose="020B0502040204020203" pitchFamily="34" charset="0"/>
                <a:ea typeface="Calibri" panose="020F0502020204030204" pitchFamily="34" charset="0"/>
                <a:cs typeface="Segoe UI Light" panose="020B0502040204020203" pitchFamily="34" charset="0"/>
              </a:rPr>
              <a:t>7 t/m 8 weken</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spcAft>
                <a:spcPts val="800"/>
              </a:spcAft>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Oostenrijk: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9 weken</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Italië: </a:t>
            </a:r>
            <a:r>
              <a:rPr lang="nl-NL" dirty="0">
                <a:latin typeface="Segoe UI Light" panose="020B0502040204020203" pitchFamily="34" charset="0"/>
                <a:ea typeface="Calibri" panose="020F0502020204030204" pitchFamily="34" charset="0"/>
                <a:cs typeface="Segoe UI Light" panose="020B0502040204020203" pitchFamily="34" charset="0"/>
              </a:rPr>
              <a:t>3 maanden, maar daarvoor weinig andere vakanties</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Denemarken: </a:t>
            </a:r>
            <a:r>
              <a:rPr lang="nl-NL" dirty="0">
                <a:latin typeface="Segoe UI Light" panose="020B0502040204020203" pitchFamily="34" charset="0"/>
                <a:ea typeface="Calibri" panose="020F0502020204030204" pitchFamily="34" charset="0"/>
                <a:cs typeface="Segoe UI Light" panose="020B0502040204020203" pitchFamily="34" charset="0"/>
              </a:rPr>
              <a:t>6 weken</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Zwitserland (Aargau): </a:t>
            </a:r>
            <a:r>
              <a:rPr lang="nl-NL" dirty="0">
                <a:latin typeface="Segoe UI Light" panose="020B0502040204020203" pitchFamily="34" charset="0"/>
                <a:ea typeface="Calibri" panose="020F0502020204030204" pitchFamily="34" charset="0"/>
                <a:cs typeface="Segoe UI Light" panose="020B0502040204020203" pitchFamily="34" charset="0"/>
              </a:rPr>
              <a:t>3 weken</a:t>
            </a:r>
          </a:p>
          <a:p>
            <a:pPr>
              <a:lnSpc>
                <a:spcPct val="107000"/>
              </a:lnSpc>
              <a:spcAft>
                <a:spcPts val="800"/>
              </a:spcAft>
            </a:pPr>
            <a:r>
              <a:rPr lang="nl-NL" sz="1400" dirty="0">
                <a:latin typeface="Segoe UI Light" panose="020B0502040204020203" pitchFamily="34" charset="0"/>
                <a:ea typeface="Calibri" panose="020F0502020204030204" pitchFamily="34" charset="0"/>
                <a:cs typeface="Segoe UI Light" panose="020B0502040204020203" pitchFamily="34" charset="0"/>
              </a:rPr>
              <a:t>* De zomervakantie in Franstalig België wordt overigens vanaf 2022/23 ingekort, de herfst- en krokusvakantie zullen dan twee weken duren. In Vlaanderen geldt dit (voorlopig) nog niet.</a:t>
            </a:r>
            <a:endParaRPr lang="nl-NL" sz="1400"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Conclusie: </a:t>
            </a:r>
            <a:r>
              <a:rPr lang="nl-NL" dirty="0">
                <a:latin typeface="Segoe UI Light" panose="020B0502040204020203" pitchFamily="34" charset="0"/>
                <a:ea typeface="Calibri" panose="020F0502020204030204" pitchFamily="34" charset="0"/>
                <a:cs typeface="Segoe UI Light" panose="020B0502040204020203" pitchFamily="34" charset="0"/>
              </a:rPr>
              <a:t>Nederland heeft net als Duitsland en Denemarken de kortste zomervakantie binnen de EU. De kortste zomervakantie in Europa heeft kanton Aargau in Zwitserland, maar Zwitserland is geen EU-staat. Bekijk je de overige vakanties, valt op: k</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inderen hebben bijna overal evenveel schoolweken (+/- 40), alleen anders verdeeld.</a:t>
            </a:r>
          </a:p>
        </p:txBody>
      </p:sp>
      <p:sp>
        <p:nvSpPr>
          <p:cNvPr id="25" name="Rectangle 5">
            <a:extLst>
              <a:ext uri="{FF2B5EF4-FFF2-40B4-BE49-F238E27FC236}">
                <a16:creationId xmlns:a16="http://schemas.microsoft.com/office/drawing/2014/main" id="{FB30394C-B8E3-7E76-34AC-25040054B2EE}"/>
              </a:ext>
            </a:extLst>
          </p:cNvPr>
          <p:cNvSpPr/>
          <p:nvPr/>
        </p:nvSpPr>
        <p:spPr>
          <a:xfrm>
            <a:off x="545113" y="2020208"/>
            <a:ext cx="6989292"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EXTRA OPDRACHT: Klopt dit eigenlijk? Zoek op internet naar informatie over de duur van de zomervakantie en de overige vakanties in andere Europese landen.</a:t>
            </a:r>
          </a:p>
        </p:txBody>
      </p:sp>
    </p:spTree>
    <p:extLst>
      <p:ext uri="{BB962C8B-B14F-4D97-AF65-F5344CB8AC3E}">
        <p14:creationId xmlns:p14="http://schemas.microsoft.com/office/powerpoint/2010/main" val="225938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66645" y="1941856"/>
            <a:ext cx="4769026"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043324"/>
            <a:ext cx="4462753" cy="646331"/>
          </a:xfrm>
          <a:prstGeom prst="rect">
            <a:avLst/>
          </a:prstGeom>
        </p:spPr>
        <p:txBody>
          <a:bodyPr wrap="square">
            <a:spAutoFit/>
          </a:bodyPr>
          <a:lstStyle/>
          <a:p>
            <a:pPr marL="342900" indent="-342900">
              <a:buAutoNum type="arabicPeriod"/>
            </a:pPr>
            <a:r>
              <a:rPr lang="nl-NL" b="1" dirty="0">
                <a:solidFill>
                  <a:schemeClr val="bg1"/>
                </a:solidFill>
                <a:latin typeface="Segoe UI" panose="020B0502040204020203" pitchFamily="34" charset="0"/>
                <a:cs typeface="Segoe UI" panose="020B0502040204020203" pitchFamily="34" charset="0"/>
              </a:rPr>
              <a:t>Geef in het kort aan waarover de artikelfragmenten gaan.</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pic>
        <p:nvPicPr>
          <p:cNvPr id="6" name="Grafik 5">
            <a:extLst>
              <a:ext uri="{FF2B5EF4-FFF2-40B4-BE49-F238E27FC236}">
                <a16:creationId xmlns:a16="http://schemas.microsoft.com/office/drawing/2014/main" id="{CA4A648C-8EE0-5ADA-5E73-C453BD1262C6}"/>
              </a:ext>
            </a:extLst>
          </p:cNvPr>
          <p:cNvPicPr>
            <a:picLocks noChangeAspect="1"/>
          </p:cNvPicPr>
          <p:nvPr/>
        </p:nvPicPr>
        <p:blipFill>
          <a:blip r:embed="rId3"/>
          <a:stretch>
            <a:fillRect/>
          </a:stretch>
        </p:blipFill>
        <p:spPr>
          <a:xfrm>
            <a:off x="975144" y="5740590"/>
            <a:ext cx="6690469" cy="1292240"/>
          </a:xfrm>
          <a:prstGeom prst="rect">
            <a:avLst/>
          </a:prstGeom>
        </p:spPr>
      </p:pic>
      <p:grpSp>
        <p:nvGrpSpPr>
          <p:cNvPr id="11" name="Gruppieren 10">
            <a:extLst>
              <a:ext uri="{FF2B5EF4-FFF2-40B4-BE49-F238E27FC236}">
                <a16:creationId xmlns:a16="http://schemas.microsoft.com/office/drawing/2014/main" id="{4557E12C-7D9B-58AF-2166-8EDDA2C79624}"/>
              </a:ext>
            </a:extLst>
          </p:cNvPr>
          <p:cNvGrpSpPr/>
          <p:nvPr/>
        </p:nvGrpSpPr>
        <p:grpSpPr>
          <a:xfrm>
            <a:off x="597437" y="7370282"/>
            <a:ext cx="6998751" cy="1405694"/>
            <a:chOff x="703801" y="7402561"/>
            <a:chExt cx="6599021" cy="1171560"/>
          </a:xfrm>
        </p:grpSpPr>
        <p:pic>
          <p:nvPicPr>
            <p:cNvPr id="8" name="Grafik 7">
              <a:extLst>
                <a:ext uri="{FF2B5EF4-FFF2-40B4-BE49-F238E27FC236}">
                  <a16:creationId xmlns:a16="http://schemas.microsoft.com/office/drawing/2014/main" id="{9EA02DBA-0787-279F-DF14-848904815576}"/>
                </a:ext>
              </a:extLst>
            </p:cNvPr>
            <p:cNvPicPr>
              <a:picLocks noChangeAspect="1"/>
            </p:cNvPicPr>
            <p:nvPr/>
          </p:nvPicPr>
          <p:blipFill>
            <a:blip r:embed="rId4"/>
            <a:stretch>
              <a:fillRect/>
            </a:stretch>
          </p:blipFill>
          <p:spPr>
            <a:xfrm>
              <a:off x="703801" y="7402561"/>
              <a:ext cx="6599021" cy="460115"/>
            </a:xfrm>
            <a:prstGeom prst="rect">
              <a:avLst/>
            </a:prstGeom>
          </p:spPr>
        </p:pic>
        <p:pic>
          <p:nvPicPr>
            <p:cNvPr id="10" name="Grafik 9">
              <a:extLst>
                <a:ext uri="{FF2B5EF4-FFF2-40B4-BE49-F238E27FC236}">
                  <a16:creationId xmlns:a16="http://schemas.microsoft.com/office/drawing/2014/main" id="{00E77596-17D7-9846-099F-FD007ABB756D}"/>
                </a:ext>
              </a:extLst>
            </p:cNvPr>
            <p:cNvPicPr>
              <a:picLocks noChangeAspect="1"/>
            </p:cNvPicPr>
            <p:nvPr/>
          </p:nvPicPr>
          <p:blipFill>
            <a:blip r:embed="rId5"/>
            <a:stretch>
              <a:fillRect/>
            </a:stretch>
          </p:blipFill>
          <p:spPr>
            <a:xfrm>
              <a:off x="703801" y="7862676"/>
              <a:ext cx="6599021" cy="711445"/>
            </a:xfrm>
            <a:prstGeom prst="rect">
              <a:avLst/>
            </a:prstGeom>
          </p:spPr>
        </p:pic>
      </p:grpSp>
      <p:pic>
        <p:nvPicPr>
          <p:cNvPr id="13" name="Grafik 12">
            <a:extLst>
              <a:ext uri="{FF2B5EF4-FFF2-40B4-BE49-F238E27FC236}">
                <a16:creationId xmlns:a16="http://schemas.microsoft.com/office/drawing/2014/main" id="{679EC7C7-DC15-05AB-79F9-EC00BFEAF0C8}"/>
              </a:ext>
            </a:extLst>
          </p:cNvPr>
          <p:cNvPicPr>
            <a:picLocks noChangeAspect="1"/>
          </p:cNvPicPr>
          <p:nvPr/>
        </p:nvPicPr>
        <p:blipFill>
          <a:blip r:embed="rId6"/>
          <a:stretch>
            <a:fillRect/>
          </a:stretch>
        </p:blipFill>
        <p:spPr>
          <a:xfrm>
            <a:off x="597437" y="3240863"/>
            <a:ext cx="5776334" cy="2222345"/>
          </a:xfrm>
          <a:prstGeom prst="rect">
            <a:avLst/>
          </a:prstGeom>
        </p:spPr>
      </p:pic>
      <p:sp>
        <p:nvSpPr>
          <p:cNvPr id="21" name="Textfeld 20">
            <a:extLst>
              <a:ext uri="{FF2B5EF4-FFF2-40B4-BE49-F238E27FC236}">
                <a16:creationId xmlns:a16="http://schemas.microsoft.com/office/drawing/2014/main" id="{49B00247-C842-91FC-AEAD-109891FD6289}"/>
              </a:ext>
            </a:extLst>
          </p:cNvPr>
          <p:cNvSpPr txBox="1"/>
          <p:nvPr/>
        </p:nvSpPr>
        <p:spPr>
          <a:xfrm>
            <a:off x="527903" y="5622491"/>
            <a:ext cx="447241" cy="523220"/>
          </a:xfrm>
          <a:prstGeom prst="rect">
            <a:avLst/>
          </a:prstGeom>
          <a:noFill/>
        </p:spPr>
        <p:txBody>
          <a:bodyPr wrap="square" rtlCol="0">
            <a:spAutoFit/>
          </a:bodyPr>
          <a:lstStyle/>
          <a:p>
            <a:r>
              <a:rPr lang="de-DE" sz="2800" b="1" dirty="0">
                <a:solidFill>
                  <a:srgbClr val="008080"/>
                </a:solidFill>
              </a:rPr>
              <a:t>B</a:t>
            </a:r>
          </a:p>
        </p:txBody>
      </p:sp>
      <p:sp>
        <p:nvSpPr>
          <p:cNvPr id="23" name="Textfeld 22">
            <a:extLst>
              <a:ext uri="{FF2B5EF4-FFF2-40B4-BE49-F238E27FC236}">
                <a16:creationId xmlns:a16="http://schemas.microsoft.com/office/drawing/2014/main" id="{34DABB4F-18A1-1C6A-8B6D-EBF21CA96135}"/>
              </a:ext>
            </a:extLst>
          </p:cNvPr>
          <p:cNvSpPr txBox="1"/>
          <p:nvPr/>
        </p:nvSpPr>
        <p:spPr>
          <a:xfrm>
            <a:off x="7625874" y="7251137"/>
            <a:ext cx="447241" cy="523220"/>
          </a:xfrm>
          <a:prstGeom prst="rect">
            <a:avLst/>
          </a:prstGeom>
          <a:noFill/>
        </p:spPr>
        <p:txBody>
          <a:bodyPr wrap="square" rtlCol="0">
            <a:spAutoFit/>
          </a:bodyPr>
          <a:lstStyle/>
          <a:p>
            <a:r>
              <a:rPr lang="de-DE" sz="2800" b="1" dirty="0">
                <a:solidFill>
                  <a:srgbClr val="008080"/>
                </a:solidFill>
              </a:rPr>
              <a:t>C</a:t>
            </a:r>
          </a:p>
        </p:txBody>
      </p:sp>
      <p:sp>
        <p:nvSpPr>
          <p:cNvPr id="24" name="Textfeld 23">
            <a:extLst>
              <a:ext uri="{FF2B5EF4-FFF2-40B4-BE49-F238E27FC236}">
                <a16:creationId xmlns:a16="http://schemas.microsoft.com/office/drawing/2014/main" id="{548C6426-C1CB-6008-DC30-75D1ABBFCF28}"/>
              </a:ext>
            </a:extLst>
          </p:cNvPr>
          <p:cNvSpPr txBox="1"/>
          <p:nvPr/>
        </p:nvSpPr>
        <p:spPr>
          <a:xfrm>
            <a:off x="6394877" y="5033954"/>
            <a:ext cx="447241" cy="523220"/>
          </a:xfrm>
          <a:prstGeom prst="rect">
            <a:avLst/>
          </a:prstGeom>
          <a:noFill/>
        </p:spPr>
        <p:txBody>
          <a:bodyPr wrap="square" rtlCol="0">
            <a:spAutoFit/>
          </a:bodyPr>
          <a:lstStyle/>
          <a:p>
            <a:r>
              <a:rPr lang="de-DE" sz="2800" b="1" dirty="0">
                <a:solidFill>
                  <a:srgbClr val="008080"/>
                </a:solidFill>
              </a:rPr>
              <a:t>A</a:t>
            </a:r>
          </a:p>
        </p:txBody>
      </p:sp>
      <p:grpSp>
        <p:nvGrpSpPr>
          <p:cNvPr id="26" name="Gruppieren 25">
            <a:extLst>
              <a:ext uri="{FF2B5EF4-FFF2-40B4-BE49-F238E27FC236}">
                <a16:creationId xmlns:a16="http://schemas.microsoft.com/office/drawing/2014/main" id="{77C4B016-6A61-012F-0C34-1EC765348588}"/>
              </a:ext>
            </a:extLst>
          </p:cNvPr>
          <p:cNvGrpSpPr/>
          <p:nvPr/>
        </p:nvGrpSpPr>
        <p:grpSpPr>
          <a:xfrm rot="676108">
            <a:off x="5343289" y="1270839"/>
            <a:ext cx="2961760" cy="2417176"/>
            <a:chOff x="4292784" y="3482226"/>
            <a:chExt cx="3441032" cy="2417176"/>
          </a:xfrm>
        </p:grpSpPr>
        <p:sp>
          <p:nvSpPr>
            <p:cNvPr id="27" name="Rectangle: Rounded Corners 13">
              <a:extLst>
                <a:ext uri="{FF2B5EF4-FFF2-40B4-BE49-F238E27FC236}">
                  <a16:creationId xmlns:a16="http://schemas.microsoft.com/office/drawing/2014/main" id="{77600190-C974-00FB-1344-237B0AD00059}"/>
                </a:ext>
              </a:extLst>
            </p:cNvPr>
            <p:cNvSpPr/>
            <p:nvPr/>
          </p:nvSpPr>
          <p:spPr>
            <a:xfrm>
              <a:off x="4292784" y="3482226"/>
              <a:ext cx="3441032" cy="2417176"/>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8" name="Textfeld 27">
              <a:extLst>
                <a:ext uri="{FF2B5EF4-FFF2-40B4-BE49-F238E27FC236}">
                  <a16:creationId xmlns:a16="http://schemas.microsoft.com/office/drawing/2014/main" id="{49FFE2A8-ABF3-DBBF-C798-E0129C65918E}"/>
                </a:ext>
              </a:extLst>
            </p:cNvPr>
            <p:cNvSpPr txBox="1"/>
            <p:nvPr/>
          </p:nvSpPr>
          <p:spPr>
            <a:xfrm>
              <a:off x="4457952" y="3647576"/>
              <a:ext cx="3158268" cy="2108269"/>
            </a:xfrm>
            <a:prstGeom prst="rect">
              <a:avLst/>
            </a:prstGeom>
            <a:noFill/>
          </p:spPr>
          <p:txBody>
            <a:bodyPr wrap="square" rtlCol="0">
              <a:spAutoFit/>
            </a:bodyPr>
            <a:lstStyle/>
            <a:p>
              <a:r>
                <a:rPr lang="de-DE" b="1" dirty="0" err="1">
                  <a:solidFill>
                    <a:schemeClr val="accent2">
                      <a:lumMod val="50000"/>
                    </a:schemeClr>
                  </a:solidFill>
                </a:rPr>
                <a:t>herontdekken</a:t>
              </a:r>
              <a:r>
                <a:rPr lang="de-DE" dirty="0"/>
                <a:t> [</a:t>
              </a:r>
              <a:r>
                <a:rPr lang="de-DE" dirty="0" err="1"/>
                <a:t>ww</a:t>
              </a:r>
              <a:r>
                <a:rPr lang="de-DE" dirty="0"/>
                <a:t>]</a:t>
              </a:r>
            </a:p>
            <a:p>
              <a:r>
                <a:rPr lang="de-DE" dirty="0"/>
                <a:t>[</a:t>
              </a:r>
              <a:r>
                <a:rPr lang="de-DE" dirty="0" err="1"/>
                <a:t>herontdekte</a:t>
              </a:r>
              <a:r>
                <a:rPr lang="de-DE" dirty="0"/>
                <a:t>, h. </a:t>
              </a:r>
              <a:r>
                <a:rPr lang="de-DE" dirty="0" err="1"/>
                <a:t>herontdekt</a:t>
              </a:r>
              <a:r>
                <a:rPr lang="de-DE" dirty="0"/>
                <a:t>]</a:t>
              </a:r>
            </a:p>
            <a:p>
              <a:pPr>
                <a:tabLst>
                  <a:tab pos="270000" algn="l"/>
                  <a:tab pos="360000" algn="l"/>
                </a:tabLst>
              </a:pPr>
              <a:r>
                <a:rPr lang="de-DE" dirty="0"/>
                <a:t> 	</a:t>
              </a:r>
              <a:r>
                <a:rPr lang="de-DE" b="1" dirty="0" err="1"/>
                <a:t>opnieuw</a:t>
              </a:r>
              <a:r>
                <a:rPr lang="de-DE" b="1" dirty="0"/>
                <a:t> </a:t>
              </a:r>
              <a:r>
                <a:rPr lang="de-DE" b="1" dirty="0" err="1"/>
                <a:t>ontdekken</a:t>
              </a:r>
              <a:endParaRPr lang="de-DE" b="1" dirty="0"/>
            </a:p>
            <a:p>
              <a:pPr>
                <a:spcBef>
                  <a:spcPts val="600"/>
                </a:spcBef>
              </a:pPr>
              <a:r>
                <a:rPr lang="de-DE" b="1" dirty="0" err="1">
                  <a:solidFill>
                    <a:schemeClr val="accent2">
                      <a:lumMod val="50000"/>
                    </a:schemeClr>
                  </a:solidFill>
                </a:rPr>
                <a:t>meewarig</a:t>
              </a:r>
              <a:r>
                <a:rPr lang="de-DE" dirty="0"/>
                <a:t> [</a:t>
              </a:r>
              <a:r>
                <a:rPr lang="de-DE" dirty="0" err="1"/>
                <a:t>bn</a:t>
              </a:r>
              <a:r>
                <a:rPr lang="de-DE" dirty="0"/>
                <a:t>]</a:t>
              </a:r>
            </a:p>
            <a:p>
              <a:pPr>
                <a:tabLst>
                  <a:tab pos="270000" algn="l"/>
                  <a:tab pos="360000" algn="l"/>
                </a:tabLst>
              </a:pPr>
              <a:r>
                <a:rPr lang="de-DE" dirty="0"/>
                <a:t> 	</a:t>
              </a:r>
              <a:r>
                <a:rPr lang="de-DE" b="1" dirty="0" err="1"/>
                <a:t>medelijdend-vriendelijk</a:t>
              </a:r>
              <a:endParaRPr lang="de-DE" b="1" dirty="0"/>
            </a:p>
            <a:p>
              <a:pPr>
                <a:tabLst>
                  <a:tab pos="270000" algn="l"/>
                  <a:tab pos="360000" algn="l"/>
                </a:tabLst>
              </a:pPr>
              <a:r>
                <a:rPr lang="de-DE" dirty="0" err="1">
                  <a:solidFill>
                    <a:srgbClr val="002060"/>
                  </a:solidFill>
                </a:rPr>
                <a:t>hij</a:t>
              </a:r>
              <a:r>
                <a:rPr lang="de-DE" dirty="0">
                  <a:solidFill>
                    <a:srgbClr val="002060"/>
                  </a:solidFill>
                </a:rPr>
                <a:t> </a:t>
              </a:r>
              <a:r>
                <a:rPr lang="de-DE" dirty="0" err="1">
                  <a:solidFill>
                    <a:srgbClr val="002060"/>
                  </a:solidFill>
                </a:rPr>
                <a:t>keek</a:t>
              </a:r>
              <a:r>
                <a:rPr lang="de-DE" dirty="0">
                  <a:solidFill>
                    <a:srgbClr val="002060"/>
                  </a:solidFill>
                </a:rPr>
                <a:t> haar ~ </a:t>
              </a:r>
              <a:r>
                <a:rPr lang="de-DE" dirty="0" err="1">
                  <a:solidFill>
                    <a:srgbClr val="002060"/>
                  </a:solidFill>
                </a:rPr>
                <a:t>aan</a:t>
              </a:r>
              <a:endParaRPr lang="de-DE" b="1" dirty="0"/>
            </a:p>
          </p:txBody>
        </p:sp>
      </p:grpSp>
    </p:spTree>
    <p:extLst>
      <p:ext uri="{BB962C8B-B14F-4D97-AF65-F5344CB8AC3E}">
        <p14:creationId xmlns:p14="http://schemas.microsoft.com/office/powerpoint/2010/main" val="204396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95220" y="2073469"/>
            <a:ext cx="7544048" cy="269398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6" name="Rectangle 10">
            <a:extLst>
              <a:ext uri="{FF2B5EF4-FFF2-40B4-BE49-F238E27FC236}">
                <a16:creationId xmlns:a16="http://schemas.microsoft.com/office/drawing/2014/main" id="{8FC06810-661E-151B-51F5-729DB3967C3D}"/>
              </a:ext>
            </a:extLst>
          </p:cNvPr>
          <p:cNvSpPr/>
          <p:nvPr/>
        </p:nvSpPr>
        <p:spPr>
          <a:xfrm>
            <a:off x="396404" y="5133670"/>
            <a:ext cx="7542864" cy="398175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87732" y="2110521"/>
            <a:ext cx="7337068" cy="2585323"/>
          </a:xfrm>
          <a:prstGeom prst="rect">
            <a:avLst/>
          </a:prstGeom>
        </p:spPr>
        <p:txBody>
          <a:bodyPr wrap="square">
            <a:spAutoFit/>
          </a:bodyPr>
          <a:lstStyle/>
          <a:p>
            <a:pPr marL="342900" indent="-342900">
              <a:buFont typeface="+mj-lt"/>
              <a:buAutoNum type="arabicPeriod" startAt="2"/>
            </a:pPr>
            <a:r>
              <a:rPr lang="nl-NL" b="1" dirty="0">
                <a:solidFill>
                  <a:schemeClr val="bg1"/>
                </a:solidFill>
                <a:latin typeface="Segoe UI" panose="020B0502040204020203" pitchFamily="34" charset="0"/>
                <a:cs typeface="Segoe UI" panose="020B0502040204020203" pitchFamily="34" charset="0"/>
              </a:rPr>
              <a:t>Zowel Nederlanders als ook buitenlanders vinden Nederland een attractief vakantieland. Op de volgende slides vind je resultaten uit het “Trendrapport toerisme, recreatie en vrije tijd 2021”. Geef met behulp van deze resultaten antwoord op de volgende vragen:</a:t>
            </a:r>
          </a:p>
          <a:p>
            <a:pPr marL="627063" indent="-263525">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Welke regio’s in Nederland zijn populair, welke minder? Is dit veranderd door corona? </a:t>
            </a:r>
          </a:p>
          <a:p>
            <a:pPr marL="627063" indent="-263525">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En waar komen de meeste buitenlandse toeristen vandaan? </a:t>
            </a:r>
          </a:p>
          <a:p>
            <a:pPr marL="627063" indent="-263525">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Wat doen ze tijdens hun vakantie in Nederland?</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27" name="Textfeld 26">
            <a:extLst>
              <a:ext uri="{FF2B5EF4-FFF2-40B4-BE49-F238E27FC236}">
                <a16:creationId xmlns:a16="http://schemas.microsoft.com/office/drawing/2014/main" id="{F3392510-B333-5113-97DF-2797E518BC02}"/>
              </a:ext>
            </a:extLst>
          </p:cNvPr>
          <p:cNvSpPr txBox="1"/>
          <p:nvPr/>
        </p:nvSpPr>
        <p:spPr>
          <a:xfrm>
            <a:off x="637651" y="5193851"/>
            <a:ext cx="7138405" cy="3770263"/>
          </a:xfrm>
          <a:prstGeom prst="rect">
            <a:avLst/>
          </a:prstGeom>
          <a:noFill/>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ALTERNATIEVE OPDRACHT</a:t>
            </a:r>
          </a:p>
          <a:p>
            <a:pPr>
              <a:spcBef>
                <a:spcPts val="600"/>
              </a:spcBef>
            </a:pPr>
            <a:r>
              <a:rPr lang="nl-NL" b="1" dirty="0">
                <a:solidFill>
                  <a:schemeClr val="bg1"/>
                </a:solidFill>
                <a:latin typeface="Segoe UI" panose="020B0502040204020203" pitchFamily="34" charset="0"/>
                <a:cs typeface="Segoe UI" panose="020B0502040204020203" pitchFamily="34" charset="0"/>
              </a:rPr>
              <a:t>Zowel Nederlanders zelf als ook buitenlanders vinden Nederland een attractieve vakantiebestemming. Op de volgende slides vind je resultaten uit het “Trendrapport toerisme, recreatie en vrije tijd 2021”. Vorm groepjes van 3-4 personen. Elke groep bekijkt, beschrijft en verklaart één afbeelding uit het “Trendrapport”. Achteraf worden de afbeeldingen door een groep aan de klas gepresenteerd. Geef samen in de klas met behulp van de presentaties antwoord op de volgende vragen:</a:t>
            </a:r>
          </a:p>
          <a:p>
            <a:pPr marL="285750" indent="-285750">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Welke regio’s in Nederland zijn populair, welke minder? Is dit veranderd door corona? </a:t>
            </a:r>
          </a:p>
          <a:p>
            <a:pPr marL="285750" indent="-285750">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En waar komen de meeste buitenlandse toeristen vandaan? </a:t>
            </a:r>
          </a:p>
          <a:p>
            <a:pPr marL="285750" indent="-285750">
              <a:buFont typeface="Wingdings" panose="05000000000000000000" pitchFamily="2" charset="2"/>
              <a:buChar char="§"/>
            </a:pPr>
            <a:r>
              <a:rPr lang="nl-NL" b="1" dirty="0">
                <a:solidFill>
                  <a:schemeClr val="bg1"/>
                </a:solidFill>
                <a:latin typeface="Segoe UI" panose="020B0502040204020203" pitchFamily="34" charset="0"/>
                <a:cs typeface="Segoe UI" panose="020B0502040204020203" pitchFamily="34" charset="0"/>
              </a:rPr>
              <a:t>Wat doen ze tijdens hun vakantie in Nederland?</a:t>
            </a:r>
          </a:p>
        </p:txBody>
      </p:sp>
    </p:spTree>
    <p:extLst>
      <p:ext uri="{BB962C8B-B14F-4D97-AF65-F5344CB8AC3E}">
        <p14:creationId xmlns:p14="http://schemas.microsoft.com/office/powerpoint/2010/main" val="346027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pic>
        <p:nvPicPr>
          <p:cNvPr id="4" name="Grafik 3">
            <a:extLst>
              <a:ext uri="{FF2B5EF4-FFF2-40B4-BE49-F238E27FC236}">
                <a16:creationId xmlns:a16="http://schemas.microsoft.com/office/drawing/2014/main" id="{3991924F-3842-4BCC-5E3B-EC4CC1E1B192}"/>
              </a:ext>
            </a:extLst>
          </p:cNvPr>
          <p:cNvPicPr>
            <a:picLocks noChangeAspect="1"/>
          </p:cNvPicPr>
          <p:nvPr/>
        </p:nvPicPr>
        <p:blipFill>
          <a:blip r:embed="rId3"/>
          <a:stretch>
            <a:fillRect/>
          </a:stretch>
        </p:blipFill>
        <p:spPr>
          <a:xfrm>
            <a:off x="686273" y="1928813"/>
            <a:ext cx="7268215" cy="4045122"/>
          </a:xfrm>
          <a:prstGeom prst="rect">
            <a:avLst/>
          </a:prstGeom>
        </p:spPr>
      </p:pic>
      <p:pic>
        <p:nvPicPr>
          <p:cNvPr id="9" name="Grafik 8">
            <a:hlinkClick r:id="rId4"/>
            <a:extLst>
              <a:ext uri="{FF2B5EF4-FFF2-40B4-BE49-F238E27FC236}">
                <a16:creationId xmlns:a16="http://schemas.microsoft.com/office/drawing/2014/main" id="{8C2E460F-AA74-C701-62C6-DB295CEFD5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5791" y="6376710"/>
            <a:ext cx="2250738" cy="2668775"/>
          </a:xfrm>
          <a:prstGeom prst="rect">
            <a:avLst/>
          </a:prstGeom>
        </p:spPr>
      </p:pic>
      <p:sp>
        <p:nvSpPr>
          <p:cNvPr id="21" name="Textfeld 20">
            <a:extLst>
              <a:ext uri="{FF2B5EF4-FFF2-40B4-BE49-F238E27FC236}">
                <a16:creationId xmlns:a16="http://schemas.microsoft.com/office/drawing/2014/main" id="{48B39187-F232-F3BF-8D65-757D7F422E6B}"/>
              </a:ext>
            </a:extLst>
          </p:cNvPr>
          <p:cNvSpPr txBox="1"/>
          <p:nvPr/>
        </p:nvSpPr>
        <p:spPr>
          <a:xfrm>
            <a:off x="686273" y="6305959"/>
            <a:ext cx="3943355" cy="1754326"/>
          </a:xfrm>
          <a:prstGeom prst="rect">
            <a:avLst/>
          </a:prstGeom>
          <a:noFill/>
        </p:spPr>
        <p:txBody>
          <a:bodyPr wrap="square" rtlCol="0">
            <a:spAutoFit/>
          </a:bodyPr>
          <a:lstStyle/>
          <a:p>
            <a:r>
              <a:rPr lang="de-DE" dirty="0" err="1">
                <a:latin typeface="Segoe UI" panose="020B0502040204020203" pitchFamily="34" charset="0"/>
                <a:cs typeface="Segoe UI" panose="020B0502040204020203" pitchFamily="34" charset="0"/>
              </a:rPr>
              <a:t>Weet</a:t>
            </a:r>
            <a:r>
              <a:rPr lang="de-DE" dirty="0">
                <a:latin typeface="Segoe UI" panose="020B0502040204020203" pitchFamily="34" charset="0"/>
                <a:cs typeface="Segoe UI" panose="020B0502040204020203" pitchFamily="34" charset="0"/>
              </a:rPr>
              <a:t> je </a:t>
            </a:r>
            <a:r>
              <a:rPr lang="de-DE" dirty="0" err="1">
                <a:latin typeface="Segoe UI" panose="020B0502040204020203" pitchFamily="34" charset="0"/>
                <a:cs typeface="Segoe UI" panose="020B0502040204020203" pitchFamily="34" charset="0"/>
              </a:rPr>
              <a:t>niet</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waar</a:t>
            </a:r>
            <a:r>
              <a:rPr lang="de-DE" dirty="0">
                <a:latin typeface="Segoe UI" panose="020B0502040204020203" pitchFamily="34" charset="0"/>
                <a:cs typeface="Segoe UI" panose="020B0502040204020203" pitchFamily="34" charset="0"/>
              </a:rPr>
              <a:t> welke </a:t>
            </a:r>
            <a:r>
              <a:rPr lang="de-DE" dirty="0" err="1">
                <a:latin typeface="Segoe UI" panose="020B0502040204020203" pitchFamily="34" charset="0"/>
                <a:cs typeface="Segoe UI" panose="020B0502040204020203" pitchFamily="34" charset="0"/>
              </a:rPr>
              <a:t>provincie</a:t>
            </a:r>
            <a:r>
              <a:rPr lang="de-DE" dirty="0">
                <a:latin typeface="Segoe UI" panose="020B0502040204020203" pitchFamily="34" charset="0"/>
                <a:cs typeface="Segoe UI" panose="020B0502040204020203" pitchFamily="34" charset="0"/>
              </a:rPr>
              <a:t> in </a:t>
            </a:r>
            <a:r>
              <a:rPr lang="de-DE" dirty="0" err="1">
                <a:latin typeface="Segoe UI" panose="020B0502040204020203" pitchFamily="34" charset="0"/>
                <a:cs typeface="Segoe UI" panose="020B0502040204020203" pitchFamily="34" charset="0"/>
              </a:rPr>
              <a:t>Nederland</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ligt</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klik</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op</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deze</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landkaart</a:t>
            </a:r>
            <a:r>
              <a:rPr lang="de-DE" dirty="0">
                <a:latin typeface="Segoe UI" panose="020B0502040204020203" pitchFamily="34" charset="0"/>
                <a:cs typeface="Segoe UI" panose="020B0502040204020203" pitchFamily="34" charset="0"/>
              </a:rPr>
              <a:t>:</a:t>
            </a:r>
          </a:p>
          <a:p>
            <a:endParaRPr lang="de-DE" dirty="0">
              <a:latin typeface="Segoe UI" panose="020B0502040204020203" pitchFamily="34" charset="0"/>
              <a:cs typeface="Segoe UI" panose="020B0502040204020203" pitchFamily="34" charset="0"/>
            </a:endParaRPr>
          </a:p>
          <a:p>
            <a:r>
              <a:rPr lang="de-DE" dirty="0">
                <a:latin typeface="Segoe UI" panose="020B0502040204020203" pitchFamily="34" charset="0"/>
                <a:cs typeface="Segoe UI" panose="020B0502040204020203" pitchFamily="34" charset="0"/>
              </a:rPr>
              <a:t>https://nl.wikipedia.org/wiki/Bestand:Map_provinces_Netherlands-nl.svg </a:t>
            </a:r>
          </a:p>
        </p:txBody>
      </p:sp>
    </p:spTree>
    <p:extLst>
      <p:ext uri="{BB962C8B-B14F-4D97-AF65-F5344CB8AC3E}">
        <p14:creationId xmlns:p14="http://schemas.microsoft.com/office/powerpoint/2010/main" val="169364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pic>
        <p:nvPicPr>
          <p:cNvPr id="8" name="Grafik 7">
            <a:extLst>
              <a:ext uri="{FF2B5EF4-FFF2-40B4-BE49-F238E27FC236}">
                <a16:creationId xmlns:a16="http://schemas.microsoft.com/office/drawing/2014/main" id="{13CC27D4-7BF7-7FB2-85E9-E507400319AB}"/>
              </a:ext>
            </a:extLst>
          </p:cNvPr>
          <p:cNvPicPr>
            <a:picLocks noChangeAspect="1"/>
          </p:cNvPicPr>
          <p:nvPr/>
        </p:nvPicPr>
        <p:blipFill>
          <a:blip r:embed="rId3"/>
          <a:stretch>
            <a:fillRect/>
          </a:stretch>
        </p:blipFill>
        <p:spPr>
          <a:xfrm>
            <a:off x="719398" y="1942319"/>
            <a:ext cx="7178919" cy="3832180"/>
          </a:xfrm>
          <a:prstGeom prst="rect">
            <a:avLst/>
          </a:prstGeom>
        </p:spPr>
      </p:pic>
      <p:pic>
        <p:nvPicPr>
          <p:cNvPr id="9" name="Grafik 8">
            <a:hlinkClick r:id="rId4"/>
            <a:extLst>
              <a:ext uri="{FF2B5EF4-FFF2-40B4-BE49-F238E27FC236}">
                <a16:creationId xmlns:a16="http://schemas.microsoft.com/office/drawing/2014/main" id="{0082CCDC-DD2D-13FB-4C43-BA062C171A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8916" y="6364304"/>
            <a:ext cx="2250738" cy="2668775"/>
          </a:xfrm>
          <a:prstGeom prst="rect">
            <a:avLst/>
          </a:prstGeom>
        </p:spPr>
      </p:pic>
      <p:sp>
        <p:nvSpPr>
          <p:cNvPr id="10" name="Textfeld 9">
            <a:extLst>
              <a:ext uri="{FF2B5EF4-FFF2-40B4-BE49-F238E27FC236}">
                <a16:creationId xmlns:a16="http://schemas.microsoft.com/office/drawing/2014/main" id="{FB5ACC79-DE8D-BF0E-2C57-F1CB95EA11BB}"/>
              </a:ext>
            </a:extLst>
          </p:cNvPr>
          <p:cNvSpPr txBox="1"/>
          <p:nvPr/>
        </p:nvSpPr>
        <p:spPr>
          <a:xfrm>
            <a:off x="719398" y="6293553"/>
            <a:ext cx="3943355" cy="1754326"/>
          </a:xfrm>
          <a:prstGeom prst="rect">
            <a:avLst/>
          </a:prstGeom>
          <a:noFill/>
        </p:spPr>
        <p:txBody>
          <a:bodyPr wrap="square" rtlCol="0">
            <a:spAutoFit/>
          </a:bodyPr>
          <a:lstStyle/>
          <a:p>
            <a:r>
              <a:rPr lang="de-DE" dirty="0" err="1">
                <a:latin typeface="Segoe UI" panose="020B0502040204020203" pitchFamily="34" charset="0"/>
                <a:cs typeface="Segoe UI" panose="020B0502040204020203" pitchFamily="34" charset="0"/>
              </a:rPr>
              <a:t>Weet</a:t>
            </a:r>
            <a:r>
              <a:rPr lang="de-DE" dirty="0">
                <a:latin typeface="Segoe UI" panose="020B0502040204020203" pitchFamily="34" charset="0"/>
                <a:cs typeface="Segoe UI" panose="020B0502040204020203" pitchFamily="34" charset="0"/>
              </a:rPr>
              <a:t> je </a:t>
            </a:r>
            <a:r>
              <a:rPr lang="de-DE" dirty="0" err="1">
                <a:latin typeface="Segoe UI" panose="020B0502040204020203" pitchFamily="34" charset="0"/>
                <a:cs typeface="Segoe UI" panose="020B0502040204020203" pitchFamily="34" charset="0"/>
              </a:rPr>
              <a:t>niet</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waar</a:t>
            </a:r>
            <a:r>
              <a:rPr lang="de-DE" dirty="0">
                <a:latin typeface="Segoe UI" panose="020B0502040204020203" pitchFamily="34" charset="0"/>
                <a:cs typeface="Segoe UI" panose="020B0502040204020203" pitchFamily="34" charset="0"/>
              </a:rPr>
              <a:t> welke </a:t>
            </a:r>
            <a:r>
              <a:rPr lang="de-DE" dirty="0" err="1">
                <a:latin typeface="Segoe UI" panose="020B0502040204020203" pitchFamily="34" charset="0"/>
                <a:cs typeface="Segoe UI" panose="020B0502040204020203" pitchFamily="34" charset="0"/>
              </a:rPr>
              <a:t>provincie</a:t>
            </a:r>
            <a:r>
              <a:rPr lang="de-DE" dirty="0">
                <a:latin typeface="Segoe UI" panose="020B0502040204020203" pitchFamily="34" charset="0"/>
                <a:cs typeface="Segoe UI" panose="020B0502040204020203" pitchFamily="34" charset="0"/>
              </a:rPr>
              <a:t> in </a:t>
            </a:r>
            <a:r>
              <a:rPr lang="de-DE" dirty="0" err="1">
                <a:latin typeface="Segoe UI" panose="020B0502040204020203" pitchFamily="34" charset="0"/>
                <a:cs typeface="Segoe UI" panose="020B0502040204020203" pitchFamily="34" charset="0"/>
              </a:rPr>
              <a:t>Nederland</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ligt</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klik</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op</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deze</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landkaart</a:t>
            </a:r>
            <a:r>
              <a:rPr lang="de-DE" dirty="0">
                <a:latin typeface="Segoe UI" panose="020B0502040204020203" pitchFamily="34" charset="0"/>
                <a:cs typeface="Segoe UI" panose="020B0502040204020203" pitchFamily="34" charset="0"/>
              </a:rPr>
              <a:t>:</a:t>
            </a:r>
          </a:p>
          <a:p>
            <a:endParaRPr lang="de-DE" dirty="0">
              <a:latin typeface="Segoe UI" panose="020B0502040204020203" pitchFamily="34" charset="0"/>
              <a:cs typeface="Segoe UI" panose="020B0502040204020203" pitchFamily="34" charset="0"/>
            </a:endParaRPr>
          </a:p>
          <a:p>
            <a:r>
              <a:rPr lang="de-DE" dirty="0">
                <a:latin typeface="Segoe UI" panose="020B0502040204020203" pitchFamily="34" charset="0"/>
                <a:cs typeface="Segoe UI" panose="020B0502040204020203" pitchFamily="34" charset="0"/>
              </a:rPr>
              <a:t>https://nl.wikipedia.org/wiki/Bestand:Map_provinces_Netherlands-nl.svg </a:t>
            </a:r>
          </a:p>
        </p:txBody>
      </p:sp>
    </p:spTree>
    <p:extLst>
      <p:ext uri="{BB962C8B-B14F-4D97-AF65-F5344CB8AC3E}">
        <p14:creationId xmlns:p14="http://schemas.microsoft.com/office/powerpoint/2010/main" val="11198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pic>
        <p:nvPicPr>
          <p:cNvPr id="3" name="Grafik 2">
            <a:extLst>
              <a:ext uri="{FF2B5EF4-FFF2-40B4-BE49-F238E27FC236}">
                <a16:creationId xmlns:a16="http://schemas.microsoft.com/office/drawing/2014/main" id="{E4AFC00F-E324-1BD5-F724-AD214FC0FE4E}"/>
              </a:ext>
            </a:extLst>
          </p:cNvPr>
          <p:cNvPicPr>
            <a:picLocks noChangeAspect="1"/>
          </p:cNvPicPr>
          <p:nvPr/>
        </p:nvPicPr>
        <p:blipFill>
          <a:blip r:embed="rId3"/>
          <a:stretch>
            <a:fillRect/>
          </a:stretch>
        </p:blipFill>
        <p:spPr>
          <a:xfrm>
            <a:off x="726509" y="1928813"/>
            <a:ext cx="7177414" cy="5073072"/>
          </a:xfrm>
          <a:prstGeom prst="rect">
            <a:avLst/>
          </a:prstGeom>
        </p:spPr>
      </p:pic>
    </p:spTree>
    <p:extLst>
      <p:ext uri="{BB962C8B-B14F-4D97-AF65-F5344CB8AC3E}">
        <p14:creationId xmlns:p14="http://schemas.microsoft.com/office/powerpoint/2010/main" val="402608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pic>
        <p:nvPicPr>
          <p:cNvPr id="3" name="Grafik 2">
            <a:extLst>
              <a:ext uri="{FF2B5EF4-FFF2-40B4-BE49-F238E27FC236}">
                <a16:creationId xmlns:a16="http://schemas.microsoft.com/office/drawing/2014/main" id="{8F3C0255-37A2-281E-3C8A-E14EF63BAAF3}"/>
              </a:ext>
            </a:extLst>
          </p:cNvPr>
          <p:cNvPicPr>
            <a:picLocks noChangeAspect="1"/>
          </p:cNvPicPr>
          <p:nvPr/>
        </p:nvPicPr>
        <p:blipFill>
          <a:blip r:embed="rId3"/>
          <a:stretch>
            <a:fillRect/>
          </a:stretch>
        </p:blipFill>
        <p:spPr>
          <a:xfrm>
            <a:off x="709267" y="1928813"/>
            <a:ext cx="7245123" cy="6032985"/>
          </a:xfrm>
          <a:prstGeom prst="rect">
            <a:avLst/>
          </a:prstGeom>
        </p:spPr>
      </p:pic>
    </p:spTree>
    <p:extLst>
      <p:ext uri="{BB962C8B-B14F-4D97-AF65-F5344CB8AC3E}">
        <p14:creationId xmlns:p14="http://schemas.microsoft.com/office/powerpoint/2010/main" val="109385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399"/>
            <a:ext cx="7520461" cy="959651"/>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509113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371004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VOORAF</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404339"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latin typeface="Segoe UI" panose="020B0502040204020203" pitchFamily="34" charset="0"/>
                <a:cs typeface="Segoe UI" panose="020B0502040204020203" pitchFamily="34" charset="0"/>
              </a:rPr>
              <a:t>kerstvakantie ▪ paasvakantie ▪ zomervakantie ▪ herfstvakantie</a:t>
            </a:r>
            <a:endParaRPr lang="de-DE" sz="18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138401" cy="663258"/>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Bekijk de foto’s. a) Wat zie je op de foto’s? b) Welke foto’s passen bij welke vakanties? Soms zijn er meer mogelijkheden.</a:t>
            </a:r>
          </a:p>
        </p:txBody>
      </p:sp>
      <p:sp>
        <p:nvSpPr>
          <p:cNvPr id="25" name="Textfeld 24">
            <a:extLst>
              <a:ext uri="{FF2B5EF4-FFF2-40B4-BE49-F238E27FC236}">
                <a16:creationId xmlns:a16="http://schemas.microsoft.com/office/drawing/2014/main" id="{D52D4292-056A-44D3-BD26-6AF85DE12BF6}"/>
              </a:ext>
            </a:extLst>
          </p:cNvPr>
          <p:cNvSpPr txBox="1"/>
          <p:nvPr/>
        </p:nvSpPr>
        <p:spPr>
          <a:xfrm>
            <a:off x="536317" y="3160126"/>
            <a:ext cx="447241" cy="523220"/>
          </a:xfrm>
          <a:prstGeom prst="rect">
            <a:avLst/>
          </a:prstGeom>
          <a:noFill/>
        </p:spPr>
        <p:txBody>
          <a:bodyPr wrap="square" rtlCol="0">
            <a:spAutoFit/>
          </a:bodyPr>
          <a:lstStyle/>
          <a:p>
            <a:r>
              <a:rPr lang="de-DE" sz="2800" b="1" dirty="0">
                <a:solidFill>
                  <a:srgbClr val="008080"/>
                </a:solidFill>
              </a:rPr>
              <a:t>A</a:t>
            </a:r>
          </a:p>
        </p:txBody>
      </p:sp>
      <p:sp>
        <p:nvSpPr>
          <p:cNvPr id="27" name="Textfeld 26">
            <a:extLst>
              <a:ext uri="{FF2B5EF4-FFF2-40B4-BE49-F238E27FC236}">
                <a16:creationId xmlns:a16="http://schemas.microsoft.com/office/drawing/2014/main" id="{3AEC6D16-2FF0-4311-B928-A5ACDBB63DE4}"/>
              </a:ext>
            </a:extLst>
          </p:cNvPr>
          <p:cNvSpPr txBox="1"/>
          <p:nvPr/>
        </p:nvSpPr>
        <p:spPr>
          <a:xfrm>
            <a:off x="552039" y="5115475"/>
            <a:ext cx="447241" cy="523220"/>
          </a:xfrm>
          <a:prstGeom prst="rect">
            <a:avLst/>
          </a:prstGeom>
          <a:noFill/>
        </p:spPr>
        <p:txBody>
          <a:bodyPr wrap="square" rtlCol="0">
            <a:spAutoFit/>
          </a:bodyPr>
          <a:lstStyle/>
          <a:p>
            <a:r>
              <a:rPr lang="de-DE" sz="2800" b="1" dirty="0">
                <a:solidFill>
                  <a:srgbClr val="008080"/>
                </a:solidFill>
              </a:rPr>
              <a:t>C</a:t>
            </a:r>
          </a:p>
        </p:txBody>
      </p:sp>
      <p:sp>
        <p:nvSpPr>
          <p:cNvPr id="28" name="Textfeld 27">
            <a:extLst>
              <a:ext uri="{FF2B5EF4-FFF2-40B4-BE49-F238E27FC236}">
                <a16:creationId xmlns:a16="http://schemas.microsoft.com/office/drawing/2014/main" id="{8C221370-365D-4AED-887D-440FB3EC27C6}"/>
              </a:ext>
            </a:extLst>
          </p:cNvPr>
          <p:cNvSpPr txBox="1"/>
          <p:nvPr/>
        </p:nvSpPr>
        <p:spPr>
          <a:xfrm>
            <a:off x="6963738" y="3160126"/>
            <a:ext cx="447241" cy="523220"/>
          </a:xfrm>
          <a:prstGeom prst="rect">
            <a:avLst/>
          </a:prstGeom>
          <a:noFill/>
        </p:spPr>
        <p:txBody>
          <a:bodyPr wrap="square" rtlCol="0">
            <a:spAutoFit/>
          </a:bodyPr>
          <a:lstStyle/>
          <a:p>
            <a:r>
              <a:rPr lang="de-DE" sz="2800" b="1" dirty="0">
                <a:solidFill>
                  <a:srgbClr val="008080"/>
                </a:solidFill>
              </a:rPr>
              <a:t>B</a:t>
            </a:r>
          </a:p>
        </p:txBody>
      </p:sp>
      <p:sp>
        <p:nvSpPr>
          <p:cNvPr id="29" name="Textfeld 28">
            <a:extLst>
              <a:ext uri="{FF2B5EF4-FFF2-40B4-BE49-F238E27FC236}">
                <a16:creationId xmlns:a16="http://schemas.microsoft.com/office/drawing/2014/main" id="{C7C2A253-7C84-48E5-B98A-99D1D5859AD6}"/>
              </a:ext>
            </a:extLst>
          </p:cNvPr>
          <p:cNvSpPr txBox="1"/>
          <p:nvPr/>
        </p:nvSpPr>
        <p:spPr>
          <a:xfrm>
            <a:off x="3117500" y="5115475"/>
            <a:ext cx="447241" cy="523220"/>
          </a:xfrm>
          <a:prstGeom prst="rect">
            <a:avLst/>
          </a:prstGeom>
          <a:noFill/>
        </p:spPr>
        <p:txBody>
          <a:bodyPr wrap="square" rtlCol="0">
            <a:spAutoFit/>
          </a:bodyPr>
          <a:lstStyle/>
          <a:p>
            <a:r>
              <a:rPr lang="de-DE" sz="2800" b="1" dirty="0">
                <a:solidFill>
                  <a:srgbClr val="008080"/>
                </a:solidFill>
              </a:rPr>
              <a:t>D</a:t>
            </a:r>
          </a:p>
        </p:txBody>
      </p:sp>
      <p:sp>
        <p:nvSpPr>
          <p:cNvPr id="30" name="Textfeld 29">
            <a:extLst>
              <a:ext uri="{FF2B5EF4-FFF2-40B4-BE49-F238E27FC236}">
                <a16:creationId xmlns:a16="http://schemas.microsoft.com/office/drawing/2014/main" id="{02F4C58A-A966-4ED0-87A2-5A5DEF1A7089}"/>
              </a:ext>
            </a:extLst>
          </p:cNvPr>
          <p:cNvSpPr txBox="1"/>
          <p:nvPr/>
        </p:nvSpPr>
        <p:spPr>
          <a:xfrm>
            <a:off x="3165572" y="6639972"/>
            <a:ext cx="447241" cy="523220"/>
          </a:xfrm>
          <a:prstGeom prst="rect">
            <a:avLst/>
          </a:prstGeom>
          <a:noFill/>
        </p:spPr>
        <p:txBody>
          <a:bodyPr wrap="square" rtlCol="0">
            <a:spAutoFit/>
          </a:bodyPr>
          <a:lstStyle/>
          <a:p>
            <a:r>
              <a:rPr lang="de-DE" sz="2800" b="1" dirty="0">
                <a:solidFill>
                  <a:srgbClr val="008080"/>
                </a:solidFill>
              </a:rPr>
              <a:t>E</a:t>
            </a:r>
          </a:p>
        </p:txBody>
      </p:sp>
      <p:pic>
        <p:nvPicPr>
          <p:cNvPr id="3" name="Grafik 2">
            <a:extLst>
              <a:ext uri="{FF2B5EF4-FFF2-40B4-BE49-F238E27FC236}">
                <a16:creationId xmlns:a16="http://schemas.microsoft.com/office/drawing/2014/main" id="{C5320FF2-BA71-43B3-9BAE-C3CE1C70A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60" y="3290494"/>
            <a:ext cx="2969777" cy="1763305"/>
          </a:xfrm>
          <a:prstGeom prst="rect">
            <a:avLst/>
          </a:prstGeom>
        </p:spPr>
      </p:pic>
      <p:pic>
        <p:nvPicPr>
          <p:cNvPr id="12" name="Grafik 11">
            <a:extLst>
              <a:ext uri="{FF2B5EF4-FFF2-40B4-BE49-F238E27FC236}">
                <a16:creationId xmlns:a16="http://schemas.microsoft.com/office/drawing/2014/main" id="{325B0B3F-2E75-4536-B6FA-C356DC993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7067" y="5234232"/>
            <a:ext cx="1927039" cy="2886544"/>
          </a:xfrm>
          <a:prstGeom prst="rect">
            <a:avLst/>
          </a:prstGeom>
        </p:spPr>
      </p:pic>
      <p:pic>
        <p:nvPicPr>
          <p:cNvPr id="19" name="Grafik 18">
            <a:extLst>
              <a:ext uri="{FF2B5EF4-FFF2-40B4-BE49-F238E27FC236}">
                <a16:creationId xmlns:a16="http://schemas.microsoft.com/office/drawing/2014/main" id="{EF7911AD-BE95-42AC-AC6E-914051306E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0195" y="5230217"/>
            <a:ext cx="1985869" cy="1321844"/>
          </a:xfrm>
          <a:prstGeom prst="rect">
            <a:avLst/>
          </a:prstGeom>
        </p:spPr>
      </p:pic>
      <p:pic>
        <p:nvPicPr>
          <p:cNvPr id="23" name="Grafik 22">
            <a:extLst>
              <a:ext uri="{FF2B5EF4-FFF2-40B4-BE49-F238E27FC236}">
                <a16:creationId xmlns:a16="http://schemas.microsoft.com/office/drawing/2014/main" id="{69F0EF2A-B7BC-4A09-A952-B84329C709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280" y="5255733"/>
            <a:ext cx="1927039" cy="2890559"/>
          </a:xfrm>
          <a:prstGeom prst="rect">
            <a:avLst/>
          </a:prstGeom>
        </p:spPr>
      </p:pic>
      <p:pic>
        <p:nvPicPr>
          <p:cNvPr id="26" name="Grafik 25">
            <a:extLst>
              <a:ext uri="{FF2B5EF4-FFF2-40B4-BE49-F238E27FC236}">
                <a16:creationId xmlns:a16="http://schemas.microsoft.com/office/drawing/2014/main" id="{ED293F7E-44A8-4F51-BEFB-4D5D5C23EB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0195" y="6780890"/>
            <a:ext cx="1985870" cy="1323913"/>
          </a:xfrm>
          <a:prstGeom prst="rect">
            <a:avLst/>
          </a:prstGeom>
        </p:spPr>
      </p:pic>
      <p:pic>
        <p:nvPicPr>
          <p:cNvPr id="32" name="Grafik 31">
            <a:extLst>
              <a:ext uri="{FF2B5EF4-FFF2-40B4-BE49-F238E27FC236}">
                <a16:creationId xmlns:a16="http://schemas.microsoft.com/office/drawing/2014/main" id="{2959B1B1-1EAF-4205-B9C2-DBF6B4C507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0227" y="3282228"/>
            <a:ext cx="2313511" cy="1735133"/>
          </a:xfrm>
          <a:prstGeom prst="rect">
            <a:avLst/>
          </a:prstGeom>
        </p:spPr>
      </p:pic>
      <p:sp>
        <p:nvSpPr>
          <p:cNvPr id="33" name="Textfeld 32">
            <a:extLst>
              <a:ext uri="{FF2B5EF4-FFF2-40B4-BE49-F238E27FC236}">
                <a16:creationId xmlns:a16="http://schemas.microsoft.com/office/drawing/2014/main" id="{822E742C-25F0-4B0A-B387-EA6AE05C8F93}"/>
              </a:ext>
            </a:extLst>
          </p:cNvPr>
          <p:cNvSpPr txBox="1"/>
          <p:nvPr/>
        </p:nvSpPr>
        <p:spPr>
          <a:xfrm>
            <a:off x="7743617" y="5115475"/>
            <a:ext cx="447241" cy="523220"/>
          </a:xfrm>
          <a:prstGeom prst="rect">
            <a:avLst/>
          </a:prstGeom>
          <a:noFill/>
        </p:spPr>
        <p:txBody>
          <a:bodyPr wrap="square" rtlCol="0">
            <a:spAutoFit/>
          </a:bodyPr>
          <a:lstStyle/>
          <a:p>
            <a:r>
              <a:rPr lang="de-DE" sz="2800" b="1" dirty="0">
                <a:solidFill>
                  <a:srgbClr val="008080"/>
                </a:solidFill>
              </a:rPr>
              <a:t>F</a:t>
            </a:r>
          </a:p>
        </p:txBody>
      </p:sp>
      <p:sp>
        <p:nvSpPr>
          <p:cNvPr id="22" name="Rectangle: Rounded Corners 45">
            <a:extLst>
              <a:ext uri="{FF2B5EF4-FFF2-40B4-BE49-F238E27FC236}">
                <a16:creationId xmlns:a16="http://schemas.microsoft.com/office/drawing/2014/main" id="{D0171CB4-7F57-4503-9CC0-CB152CD7CB08}"/>
              </a:ext>
            </a:extLst>
          </p:cNvPr>
          <p:cNvSpPr/>
          <p:nvPr/>
        </p:nvSpPr>
        <p:spPr>
          <a:xfrm>
            <a:off x="1020760" y="8425263"/>
            <a:ext cx="6683346" cy="743332"/>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a:solidFill>
                  <a:schemeClr val="tx1"/>
                </a:solidFill>
                <a:latin typeface="Segoe UI" panose="020B0502040204020203" pitchFamily="34" charset="0"/>
                <a:cs typeface="Segoe UI" panose="020B0502040204020203" pitchFamily="34" charset="0"/>
              </a:rPr>
              <a:t>kerstvakantie</a:t>
            </a:r>
            <a:r>
              <a:rPr lang="de-DE" sz="1800" dirty="0">
                <a:solidFill>
                  <a:schemeClr val="tx1"/>
                </a:solidFill>
                <a:latin typeface="Segoe UI" panose="020B0502040204020203" pitchFamily="34" charset="0"/>
                <a:cs typeface="Segoe UI" panose="020B0502040204020203" pitchFamily="34" charset="0"/>
              </a:rPr>
              <a:t> ▪ </a:t>
            </a:r>
            <a:r>
              <a:rPr lang="de-DE" sz="1800" dirty="0" err="1">
                <a:solidFill>
                  <a:schemeClr val="tx1"/>
                </a:solidFill>
                <a:latin typeface="Segoe UI" panose="020B0502040204020203" pitchFamily="34" charset="0"/>
                <a:cs typeface="Segoe UI" panose="020B0502040204020203" pitchFamily="34" charset="0"/>
              </a:rPr>
              <a:t>paasvakantie</a:t>
            </a:r>
            <a:r>
              <a:rPr lang="de-DE" sz="1800" dirty="0">
                <a:solidFill>
                  <a:schemeClr val="tx1"/>
                </a:solidFill>
                <a:latin typeface="Segoe UI" panose="020B0502040204020203" pitchFamily="34" charset="0"/>
                <a:cs typeface="Segoe UI" panose="020B0502040204020203" pitchFamily="34" charset="0"/>
              </a:rPr>
              <a:t> ▪ </a:t>
            </a:r>
            <a:r>
              <a:rPr lang="de-DE" sz="1800" dirty="0" err="1">
                <a:solidFill>
                  <a:schemeClr val="tx1"/>
                </a:solidFill>
                <a:latin typeface="Segoe UI" panose="020B0502040204020203" pitchFamily="34" charset="0"/>
                <a:cs typeface="Segoe UI" panose="020B0502040204020203" pitchFamily="34" charset="0"/>
              </a:rPr>
              <a:t>zomervakantie</a:t>
            </a:r>
            <a:r>
              <a:rPr lang="de-DE" sz="1800" dirty="0">
                <a:solidFill>
                  <a:schemeClr val="tx1"/>
                </a:solidFill>
                <a:latin typeface="Segoe UI" panose="020B0502040204020203" pitchFamily="34" charset="0"/>
                <a:cs typeface="Segoe UI" panose="020B0502040204020203" pitchFamily="34" charset="0"/>
              </a:rPr>
              <a:t> ▪ </a:t>
            </a:r>
            <a:r>
              <a:rPr lang="de-DE" sz="1800" dirty="0" err="1">
                <a:solidFill>
                  <a:schemeClr val="tx1"/>
                </a:solidFill>
                <a:latin typeface="Segoe UI" panose="020B0502040204020203" pitchFamily="34" charset="0"/>
                <a:cs typeface="Segoe UI" panose="020B0502040204020203" pitchFamily="34" charset="0"/>
              </a:rPr>
              <a:t>herfstvakantie</a:t>
            </a:r>
            <a:endParaRPr lang="nl-BE" dirty="0">
              <a:solidFill>
                <a:schemeClr val="bg1"/>
              </a:solidFill>
            </a:endParaRPr>
          </a:p>
        </p:txBody>
      </p:sp>
    </p:spTree>
    <p:extLst>
      <p:ext uri="{BB962C8B-B14F-4D97-AF65-F5344CB8AC3E}">
        <p14:creationId xmlns:p14="http://schemas.microsoft.com/office/powerpoint/2010/main" val="336591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7">
            <a:extLst>
              <a:ext uri="{FF2B5EF4-FFF2-40B4-BE49-F238E27FC236}">
                <a16:creationId xmlns:a16="http://schemas.microsoft.com/office/drawing/2014/main" id="{C0674632-F21C-4F3E-9873-EB3B371F3BFA}"/>
              </a:ext>
            </a:extLst>
          </p:cNvPr>
          <p:cNvSpPr/>
          <p:nvPr/>
        </p:nvSpPr>
        <p:spPr>
          <a:xfrm>
            <a:off x="507998" y="2774514"/>
            <a:ext cx="7500116" cy="675848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Textfeld 12">
            <a:extLst>
              <a:ext uri="{FF2B5EF4-FFF2-40B4-BE49-F238E27FC236}">
                <a16:creationId xmlns:a16="http://schemas.microsoft.com/office/drawing/2014/main" id="{B83DD0AD-238C-4746-A176-D0832D18E20B}"/>
              </a:ext>
            </a:extLst>
          </p:cNvPr>
          <p:cNvSpPr txBox="1"/>
          <p:nvPr/>
        </p:nvSpPr>
        <p:spPr>
          <a:xfrm>
            <a:off x="772837" y="2946637"/>
            <a:ext cx="3547544" cy="1848711"/>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GRAFIEKEN EN STATISTIEKEN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grafiek</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diagram</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online poll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cijfermateriaal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gegevens</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AF3F33FC-616D-46BB-AB04-46A8A7D23CA9}"/>
              </a:ext>
            </a:extLst>
          </p:cNvPr>
          <p:cNvSpPr/>
          <p:nvPr/>
        </p:nvSpPr>
        <p:spPr>
          <a:xfrm>
            <a:off x="380752" y="1938802"/>
            <a:ext cx="7627362" cy="59423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171116"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Taalhulp: Statistische figuren en gegevens</a:t>
            </a:r>
            <a:endParaRPr lang="nl-BE" b="1" dirty="0">
              <a:solidFill>
                <a:schemeClr val="bg1"/>
              </a:solidFill>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A5E3CBA4-3C36-4C7B-87E9-B54A4DCE4803}"/>
              </a:ext>
            </a:extLst>
          </p:cNvPr>
          <p:cNvSpPr txBox="1"/>
          <p:nvPr/>
        </p:nvSpPr>
        <p:spPr>
          <a:xfrm>
            <a:off x="803586" y="5127438"/>
            <a:ext cx="3516793" cy="4219617"/>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GETALLEN EN CIJFERS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cijfer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het getal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aantal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meerderheid</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de minderheid</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percentage </a:t>
            </a:r>
          </a:p>
          <a:p>
            <a:pPr lvl="0">
              <a:lnSpc>
                <a:spcPct val="107000"/>
              </a:lnSpc>
            </a:pPr>
            <a:r>
              <a:rPr lang="nl-NL" sz="1800" i="1" dirty="0">
                <a:effectLst/>
                <a:latin typeface="Segoe UI" panose="020B0502040204020203" pitchFamily="34" charset="0"/>
                <a:ea typeface="Calibri" panose="020F0502020204030204" pitchFamily="34" charset="0"/>
                <a:cs typeface="Segoe UI" panose="020B0502040204020203" pitchFamily="34" charset="0"/>
              </a:rPr>
              <a:t>(De bijbehorende werkwoordsvorm staat in het enkelvoud: Meer dan 30% van de personen </a:t>
            </a:r>
            <a:r>
              <a:rPr lang="nl-NL" sz="1800" i="1" u="sng" dirty="0">
                <a:effectLst/>
                <a:latin typeface="Segoe UI" panose="020B0502040204020203" pitchFamily="34" charset="0"/>
                <a:ea typeface="Calibri" panose="020F0502020204030204" pitchFamily="34" charset="0"/>
                <a:cs typeface="Segoe UI" panose="020B0502040204020203" pitchFamily="34" charset="0"/>
              </a:rPr>
              <a:t>vindt</a:t>
            </a:r>
            <a:r>
              <a:rPr lang="nl-NL" sz="1800" i="1" dirty="0">
                <a:effectLst/>
                <a:latin typeface="Segoe UI" panose="020B0502040204020203" pitchFamily="34" charset="0"/>
                <a:ea typeface="Calibri" panose="020F0502020204030204" pitchFamily="34" charset="0"/>
                <a:cs typeface="Segoe UI" panose="020B0502040204020203" pitchFamily="34" charset="0"/>
              </a:rPr>
              <a:t>…)</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helft (1/2), een derde (1/3), een kwart (1/4), een vijfde (1/5)</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één op de tien / één van de tien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683BC6B2-5F3F-41F9-BC0E-15B08F8A177B}"/>
              </a:ext>
            </a:extLst>
          </p:cNvPr>
          <p:cNvSpPr txBox="1"/>
          <p:nvPr/>
        </p:nvSpPr>
        <p:spPr>
          <a:xfrm>
            <a:off x="4320379" y="2946637"/>
            <a:ext cx="3547544" cy="6371103"/>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ZIEN EN BESCHRIJVEN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Uit de grafiek / het diagram / de gegevens …</a:t>
            </a:r>
          </a:p>
          <a:p>
            <a:pPr marL="285750" lvl="0" indent="-285750">
              <a:lnSpc>
                <a:spcPct val="107000"/>
              </a:lnSpc>
              <a:buFont typeface="Arial" panose="020B0604020202020204" pitchFamily="34" charset="0"/>
              <a:buChar char="•"/>
            </a:pPr>
            <a:r>
              <a:rPr lang="nl-NL" sz="1800" dirty="0">
                <a:effectLst/>
                <a:latin typeface="Segoe UI" panose="020B0502040204020203" pitchFamily="34" charset="0"/>
                <a:ea typeface="Calibri" panose="020F0502020204030204" pitchFamily="34" charset="0"/>
                <a:cs typeface="Segoe UI" panose="020B0502040204020203" pitchFamily="34" charset="0"/>
              </a:rPr>
              <a:t>blijkt dat</a:t>
            </a:r>
            <a:r>
              <a:rPr lang="nl-NL" dirty="0">
                <a:latin typeface="Segoe UI" panose="020B0502040204020203" pitchFamily="34" charset="0"/>
                <a:ea typeface="Calibri" panose="020F0502020204030204" pitchFamily="34" charset="0"/>
                <a:cs typeface="Segoe UI" panose="020B0502040204020203" pitchFamily="34" charset="0"/>
              </a:rPr>
              <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valt af te lezen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kunnen we opmaken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 je concluderen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 je de conclusie trekken dat …</a:t>
            </a:r>
          </a:p>
          <a:p>
            <a:pPr lvl="0">
              <a:lnSpc>
                <a:spcPct val="107000"/>
              </a:lnSpc>
            </a:pPr>
            <a:endParaRPr lang="nl-NL" dirty="0">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de grafiek / het diagram / de gegevens ziet men dat …</a:t>
            </a:r>
          </a:p>
          <a:p>
            <a:pPr lvl="0">
              <a:lnSpc>
                <a:spcPct val="107000"/>
              </a:lnSpc>
            </a:pPr>
            <a:endParaRPr lang="nl-NL" sz="1800" dirty="0">
              <a:effectLst/>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VERGELIJKEN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vergelijking met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vergeleken met</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tegenstelling tot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in </a:t>
            </a:r>
            <a:r>
              <a:rPr lang="nl-NL" dirty="0">
                <a:latin typeface="Segoe UI" panose="020B0502040204020203" pitchFamily="34" charset="0"/>
                <a:ea typeface="Calibri" panose="020F0502020204030204" pitchFamily="34" charset="0"/>
                <a:cs typeface="Segoe UI" panose="020B0502040204020203" pitchFamily="34" charset="0"/>
              </a:rPr>
              <a:t>verhouding tot</a:t>
            </a:r>
          </a:p>
          <a:p>
            <a:pPr lvl="0">
              <a:lnSpc>
                <a:spcPct val="107000"/>
              </a:lnSpc>
            </a:pPr>
            <a:endParaRPr lang="nl-NL" sz="1800" dirty="0">
              <a:effectLst/>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endParaRPr lang="nl-NL" dirty="0">
              <a:latin typeface="Segoe UI" panose="020B0502040204020203" pitchFamily="34" charset="0"/>
              <a:ea typeface="Calibri" panose="020F0502020204030204" pitchFamily="34" charset="0"/>
              <a:cs typeface="Segoe UI" panose="020B0502040204020203" pitchFamily="34" charset="0"/>
            </a:endParaRPr>
          </a:p>
          <a:p>
            <a:pPr lvl="0">
              <a:lnSpc>
                <a:spcPct val="107000"/>
              </a:lnSpc>
              <a:spcBef>
                <a:spcPts val="600"/>
              </a:spcBef>
            </a:pPr>
            <a:r>
              <a:rPr lang="nl-NL" dirty="0">
                <a:latin typeface="Segoe UI" panose="020B0502040204020203" pitchFamily="34" charset="0"/>
                <a:ea typeface="Calibri" panose="020F0502020204030204" pitchFamily="34" charset="0"/>
                <a:cs typeface="Segoe UI" panose="020B0502040204020203" pitchFamily="34" charset="0"/>
              </a:rPr>
              <a:t>Uit: </a:t>
            </a:r>
            <a:r>
              <a:rPr lang="nl-NL" dirty="0" err="1">
                <a:latin typeface="Segoe UI" panose="020B0502040204020203" pitchFamily="34" charset="0"/>
                <a:ea typeface="Calibri" panose="020F0502020204030204" pitchFamily="34" charset="0"/>
                <a:cs typeface="Segoe UI" panose="020B0502040204020203" pitchFamily="34" charset="0"/>
              </a:rPr>
              <a:t>Hobbelink</a:t>
            </a:r>
            <a:r>
              <a:rPr lang="nl-NL" dirty="0">
                <a:latin typeface="Segoe UI" panose="020B0502040204020203" pitchFamily="34" charset="0"/>
                <a:ea typeface="Calibri" panose="020F0502020204030204" pitchFamily="34" charset="0"/>
                <a:cs typeface="Segoe UI" panose="020B0502040204020203" pitchFamily="34" charset="0"/>
              </a:rPr>
              <a:t>/Lücke 2018:68-69</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0306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13" name="Textfeld 12">
            <a:extLst>
              <a:ext uri="{FF2B5EF4-FFF2-40B4-BE49-F238E27FC236}">
                <a16:creationId xmlns:a16="http://schemas.microsoft.com/office/drawing/2014/main" id="{1AD89AEA-A748-091C-BD3A-72F3DB901205}"/>
              </a:ext>
            </a:extLst>
          </p:cNvPr>
          <p:cNvSpPr txBox="1"/>
          <p:nvPr/>
        </p:nvSpPr>
        <p:spPr>
          <a:xfrm>
            <a:off x="701459" y="2642861"/>
            <a:ext cx="7223340" cy="1754326"/>
          </a:xfrm>
          <a:prstGeom prst="rect">
            <a:avLst/>
          </a:prstGeom>
          <a:noFill/>
        </p:spPr>
        <p:txBody>
          <a:bodyPr wrap="square">
            <a:spAutoFit/>
          </a:bodyPr>
          <a:lstStyle/>
          <a:p>
            <a:r>
              <a:rPr lang="nl-NL" dirty="0">
                <a:latin typeface="Segoe UI Light" panose="020B0502040204020203" pitchFamily="34" charset="0"/>
                <a:cs typeface="Segoe UI Light" panose="020B0502040204020203" pitchFamily="34" charset="0"/>
              </a:rPr>
              <a:t>Nederland is als vakantieland weer populair geworden. Buitenlanders vinden Nederland een passende vakantiebestemming vooral voor een kort verblijf. En ook Nederlanders zelf ontdekken hun eigen land als vakantieland terug. Zo’n 20 tot 30 jaar geleden was het imago om thuis op vakantie te gaan slecht. Als redenen voor de herontdekking worden de coronatijd en goed vakantieweer vooral in het voorjaar genoemd.</a:t>
            </a:r>
          </a:p>
        </p:txBody>
      </p:sp>
      <p:sp>
        <p:nvSpPr>
          <p:cNvPr id="11" name="Rectangle 10">
            <a:extLst>
              <a:ext uri="{FF2B5EF4-FFF2-40B4-BE49-F238E27FC236}">
                <a16:creationId xmlns:a16="http://schemas.microsoft.com/office/drawing/2014/main" id="{7909E351-76E1-2521-FECE-2D9869DD9261}"/>
              </a:ext>
            </a:extLst>
          </p:cNvPr>
          <p:cNvSpPr/>
          <p:nvPr/>
        </p:nvSpPr>
        <p:spPr>
          <a:xfrm>
            <a:off x="366645" y="1941856"/>
            <a:ext cx="7558154" cy="61345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5">
            <a:extLst>
              <a:ext uri="{FF2B5EF4-FFF2-40B4-BE49-F238E27FC236}">
                <a16:creationId xmlns:a16="http://schemas.microsoft.com/office/drawing/2014/main" id="{68514DE5-DEC1-560C-8826-A1B4D02ECF21}"/>
              </a:ext>
            </a:extLst>
          </p:cNvPr>
          <p:cNvSpPr/>
          <p:nvPr/>
        </p:nvSpPr>
        <p:spPr>
          <a:xfrm>
            <a:off x="587732" y="2043324"/>
            <a:ext cx="7038142"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1. Geef in het kort aan waarover de artikelfragmenten gaan.</a:t>
            </a:r>
          </a:p>
        </p:txBody>
      </p:sp>
      <p:sp>
        <p:nvSpPr>
          <p:cNvPr id="17" name="Rectangle 10">
            <a:extLst>
              <a:ext uri="{FF2B5EF4-FFF2-40B4-BE49-F238E27FC236}">
                <a16:creationId xmlns:a16="http://schemas.microsoft.com/office/drawing/2014/main" id="{DDD57306-C2B2-11E7-8BF5-25AD4A9FC6B8}"/>
              </a:ext>
            </a:extLst>
          </p:cNvPr>
          <p:cNvSpPr/>
          <p:nvPr/>
        </p:nvSpPr>
        <p:spPr>
          <a:xfrm>
            <a:off x="388003" y="4531706"/>
            <a:ext cx="7544048" cy="167910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Rectangle 5">
            <a:extLst>
              <a:ext uri="{FF2B5EF4-FFF2-40B4-BE49-F238E27FC236}">
                <a16:creationId xmlns:a16="http://schemas.microsoft.com/office/drawing/2014/main" id="{628EA8F7-BFC4-5805-E4EA-63653987CBDC}"/>
              </a:ext>
            </a:extLst>
          </p:cNvPr>
          <p:cNvSpPr/>
          <p:nvPr/>
        </p:nvSpPr>
        <p:spPr>
          <a:xfrm>
            <a:off x="609090" y="4585056"/>
            <a:ext cx="7145160" cy="1477328"/>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2. Geef met behulp van de afbeeldingen antwoord op de vragen: Welke regio’s in Nederland zijn populair, welke minder? Is dit veranderd door corona? En waar komen de meeste buitenlandse toeristen vandaan? Wat doen ze tijdens hun vakantie in Nederland?</a:t>
            </a:r>
          </a:p>
        </p:txBody>
      </p:sp>
      <p:sp>
        <p:nvSpPr>
          <p:cNvPr id="20" name="Textfeld 19">
            <a:extLst>
              <a:ext uri="{FF2B5EF4-FFF2-40B4-BE49-F238E27FC236}">
                <a16:creationId xmlns:a16="http://schemas.microsoft.com/office/drawing/2014/main" id="{58D5132C-80FC-207A-FAF4-250060AC0E0A}"/>
              </a:ext>
            </a:extLst>
          </p:cNvPr>
          <p:cNvSpPr txBox="1"/>
          <p:nvPr/>
        </p:nvSpPr>
        <p:spPr>
          <a:xfrm>
            <a:off x="708711" y="6348531"/>
            <a:ext cx="7223340" cy="2939266"/>
          </a:xfrm>
          <a:prstGeom prst="rect">
            <a:avLst/>
          </a:prstGeom>
          <a:noFill/>
        </p:spPr>
        <p:txBody>
          <a:bodyPr wrap="square">
            <a:spAutoFit/>
          </a:bodyPr>
          <a:lstStyle/>
          <a:p>
            <a:r>
              <a:rPr lang="nl-NL" b="1" dirty="0">
                <a:latin typeface="Segoe UI Light" panose="020B0502040204020203" pitchFamily="34" charset="0"/>
                <a:cs typeface="Segoe UI Light" panose="020B0502040204020203" pitchFamily="34" charset="0"/>
              </a:rPr>
              <a:t>Welke regio’s in Nederland zijn populair, welke minder? Is dit veranderd door corona? </a:t>
            </a:r>
            <a:endParaRPr lang="de-DE" b="1" dirty="0">
              <a:latin typeface="Segoe UI Light" panose="020B0502040204020203" pitchFamily="34" charset="0"/>
              <a:cs typeface="Segoe UI Light" panose="020B0502040204020203" pitchFamily="34" charset="0"/>
            </a:endParaRPr>
          </a:p>
          <a:p>
            <a:pPr>
              <a:spcBef>
                <a:spcPts val="600"/>
              </a:spcBef>
            </a:pPr>
            <a:r>
              <a:rPr lang="nl-NL" b="1" dirty="0">
                <a:latin typeface="Segoe UI Light" panose="020B0502040204020203" pitchFamily="34" charset="0"/>
                <a:cs typeface="Segoe UI Light" panose="020B0502040204020203" pitchFamily="34" charset="0"/>
              </a:rPr>
              <a:t>Figuur 4.4.: </a:t>
            </a:r>
            <a:r>
              <a:rPr lang="nl-NL" dirty="0">
                <a:latin typeface="Segoe UI Light" panose="020B0502040204020203" pitchFamily="34" charset="0"/>
                <a:cs typeface="Segoe UI Light" panose="020B0502040204020203" pitchFamily="34" charset="0"/>
              </a:rPr>
              <a:t>Kijk je naar de </a:t>
            </a:r>
            <a:r>
              <a:rPr lang="nl-NL" b="1" dirty="0">
                <a:latin typeface="Segoe UI Light" panose="020B0502040204020203" pitchFamily="34" charset="0"/>
                <a:cs typeface="Segoe UI Light" panose="020B0502040204020203" pitchFamily="34" charset="0"/>
              </a:rPr>
              <a:t>Nederlandse toeristen</a:t>
            </a:r>
            <a:r>
              <a:rPr lang="nl-NL" dirty="0">
                <a:latin typeface="Segoe UI Light" panose="020B0502040204020203" pitchFamily="34" charset="0"/>
                <a:cs typeface="Segoe UI Light" panose="020B0502040204020203" pitchFamily="34" charset="0"/>
              </a:rPr>
              <a:t>, valt te zeggen: de provincie Gelderland ontving in 2020 net als in 2019 de meeste gasten. Nederlanders gingen hier 2,9 miljoen keer op vakantie, een zesde van alle vakanties op eigen bodem. Limburg en Noord-Holland volgden met beide net geen 2,0 miljoen vakanties. Daarna volgden Noord-Brabant, Drenthe en Overijssel, die alle drie zo’n 1,6 miljoen Nederlandse vakantiegangers mochten verwelkomen. Of er veranderingen door corona zijn, laat de afbeelding 4.4 niet zien.</a:t>
            </a:r>
            <a:endParaRPr lang="de-DE"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24576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13" name="Textfeld 12">
            <a:extLst>
              <a:ext uri="{FF2B5EF4-FFF2-40B4-BE49-F238E27FC236}">
                <a16:creationId xmlns:a16="http://schemas.microsoft.com/office/drawing/2014/main" id="{1AD89AEA-A748-091C-BD3A-72F3DB901205}"/>
              </a:ext>
            </a:extLst>
          </p:cNvPr>
          <p:cNvSpPr txBox="1"/>
          <p:nvPr/>
        </p:nvSpPr>
        <p:spPr>
          <a:xfrm>
            <a:off x="701459" y="1941405"/>
            <a:ext cx="7223340" cy="5986254"/>
          </a:xfrm>
          <a:prstGeom prst="rect">
            <a:avLst/>
          </a:prstGeom>
          <a:noFill/>
        </p:spPr>
        <p:txBody>
          <a:bodyPr wrap="square">
            <a:spAutoFit/>
          </a:bodyPr>
          <a:lstStyle/>
          <a:p>
            <a:r>
              <a:rPr lang="nl-NL" b="1" dirty="0">
                <a:latin typeface="Segoe UI Light" panose="020B0502040204020203" pitchFamily="34" charset="0"/>
                <a:cs typeface="Segoe UI Light" panose="020B0502040204020203" pitchFamily="34" charset="0"/>
              </a:rPr>
              <a:t>Figuur 5.7.: </a:t>
            </a:r>
            <a:r>
              <a:rPr lang="nl-NL" dirty="0">
                <a:latin typeface="Segoe UI Light" panose="020B0502040204020203" pitchFamily="34" charset="0"/>
                <a:cs typeface="Segoe UI Light" panose="020B0502040204020203" pitchFamily="34" charset="0"/>
              </a:rPr>
              <a:t>Bij </a:t>
            </a:r>
            <a:r>
              <a:rPr lang="nl-NL" b="1" dirty="0">
                <a:latin typeface="Segoe UI Light" panose="020B0502040204020203" pitchFamily="34" charset="0"/>
                <a:cs typeface="Segoe UI Light" panose="020B0502040204020203" pitchFamily="34" charset="0"/>
              </a:rPr>
              <a:t>toeristen uit het buitenland </a:t>
            </a:r>
            <a:r>
              <a:rPr lang="nl-NL" dirty="0">
                <a:latin typeface="Segoe UI Light" panose="020B0502040204020203" pitchFamily="34" charset="0"/>
                <a:cs typeface="Segoe UI Light" panose="020B0502040204020203" pitchFamily="34" charset="0"/>
              </a:rPr>
              <a:t>valt vooral Noord-Holland (met de hoofdstad Amsterdam) in de smaak. Deze provincie is met een aantal van ruim 3,2 miljoen buitenlandse gasten in 2020 de meest bezochte provincie. Bijna de helft van alle buitenlandse toeristen in Nederland verblijft hier. Zuid-Holland bekleedt de tweede plaats met bijna 1,1 miljoen gasten. Zeeland volgt met 809 duizend buitenlandse toeristen in 2020. Vergeleken met het jaar ervoor zagen in het eerste coronajaar 2020 </a:t>
            </a:r>
            <a:r>
              <a:rPr lang="nl-NL">
                <a:latin typeface="Segoe UI Light" panose="020B0502040204020203" pitchFamily="34" charset="0"/>
                <a:cs typeface="Segoe UI Light" panose="020B0502040204020203" pitchFamily="34" charset="0"/>
              </a:rPr>
              <a:t>vooral Noord-Holland</a:t>
            </a:r>
            <a:r>
              <a:rPr lang="nl-NL" dirty="0">
                <a:latin typeface="Segoe UI Light" panose="020B0502040204020203" pitchFamily="34" charset="0"/>
                <a:cs typeface="Segoe UI Light" panose="020B0502040204020203" pitchFamily="34" charset="0"/>
              </a:rPr>
              <a:t>, Drenthe en Utrecht een sterke afname in het aantal internationale gasten.</a:t>
            </a:r>
          </a:p>
          <a:p>
            <a:endParaRPr lang="nl-NL" dirty="0">
              <a:latin typeface="Segoe UI Light" panose="020B0502040204020203" pitchFamily="34" charset="0"/>
              <a:cs typeface="Segoe UI Light" panose="020B0502040204020203" pitchFamily="34" charset="0"/>
            </a:endParaRPr>
          </a:p>
          <a:p>
            <a:r>
              <a:rPr lang="nl-NL" b="1" dirty="0">
                <a:latin typeface="Segoe UI Light" panose="020B0502040204020203" pitchFamily="34" charset="0"/>
                <a:cs typeface="Segoe UI Light" panose="020B0502040204020203" pitchFamily="34" charset="0"/>
              </a:rPr>
              <a:t>Waar komen de meeste buitenlandse toeristen vandaan?</a:t>
            </a:r>
          </a:p>
          <a:p>
            <a:pPr>
              <a:spcBef>
                <a:spcPts val="600"/>
              </a:spcBef>
            </a:pPr>
            <a:r>
              <a:rPr lang="nl-NL" b="1" dirty="0">
                <a:latin typeface="Segoe UI Light" panose="020B0502040204020203" pitchFamily="34" charset="0"/>
                <a:cs typeface="Segoe UI Light" panose="020B0502040204020203" pitchFamily="34" charset="0"/>
              </a:rPr>
              <a:t>Figuur 5.3: </a:t>
            </a:r>
            <a:r>
              <a:rPr lang="nl-NL" dirty="0">
                <a:latin typeface="Segoe UI Light" panose="020B0502040204020203" pitchFamily="34" charset="0"/>
                <a:cs typeface="Segoe UI Light" panose="020B0502040204020203" pitchFamily="34" charset="0"/>
              </a:rPr>
              <a:t>Duitsland is het belangrijkste herkomstland van buitenlandse toeristen die Nederland bezoeken. Ondanks de coronapandemie ontving Nederland in 2020 bijna 3,3 miljoen Duitse gasten. Ook </a:t>
            </a:r>
          </a:p>
          <a:p>
            <a:r>
              <a:rPr lang="nl-NL" dirty="0">
                <a:latin typeface="Segoe UI Light" panose="020B0502040204020203" pitchFamily="34" charset="0"/>
                <a:cs typeface="Segoe UI Light" panose="020B0502040204020203" pitchFamily="34" charset="0"/>
              </a:rPr>
              <a:t>uit België en het Verenigd Koninkrijk kwamen relatief veel toeristen naar Nederland, respectievelijk 1,1 miljoen en 595 duizend gasten. Weinig buitenlandse bezoekers aan ons land kwamen in 2020 van buiten Europa. Amerika (Noord-, Midden-, en Zuid-Amerika) is het belang-</a:t>
            </a:r>
          </a:p>
          <a:p>
            <a:r>
              <a:rPr lang="nl-NL" dirty="0">
                <a:latin typeface="Segoe UI Light" panose="020B0502040204020203" pitchFamily="34" charset="0"/>
                <a:cs typeface="Segoe UI Light" panose="020B0502040204020203" pitchFamily="34" charset="0"/>
              </a:rPr>
              <a:t>rijkste herkomstcontinent buiten Europa. In 2020 ontvingen Nederlandse logiesaccommodaties 384 duizend gasten uit Amerika. Vanwege corona is dit aantal in vergelijking met 2019 (meer dan 2 miljoen) veel lager.</a:t>
            </a:r>
            <a:endParaRPr lang="de-DE"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2376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13" name="Textfeld 12">
            <a:extLst>
              <a:ext uri="{FF2B5EF4-FFF2-40B4-BE49-F238E27FC236}">
                <a16:creationId xmlns:a16="http://schemas.microsoft.com/office/drawing/2014/main" id="{1AD89AEA-A748-091C-BD3A-72F3DB901205}"/>
              </a:ext>
            </a:extLst>
          </p:cNvPr>
          <p:cNvSpPr txBox="1"/>
          <p:nvPr/>
        </p:nvSpPr>
        <p:spPr>
          <a:xfrm>
            <a:off x="701459" y="1941405"/>
            <a:ext cx="7223340" cy="2385268"/>
          </a:xfrm>
          <a:prstGeom prst="rect">
            <a:avLst/>
          </a:prstGeom>
          <a:noFill/>
        </p:spPr>
        <p:txBody>
          <a:bodyPr wrap="square">
            <a:spAutoFit/>
          </a:bodyPr>
          <a:lstStyle/>
          <a:p>
            <a:r>
              <a:rPr lang="nl-NL" b="1" dirty="0">
                <a:latin typeface="Segoe UI Light" panose="020B0502040204020203" pitchFamily="34" charset="0"/>
                <a:cs typeface="Segoe UI Light" panose="020B0502040204020203" pitchFamily="34" charset="0"/>
              </a:rPr>
              <a:t>Wat doen buitenlandse toeristen tijdens hun vakantie in Nederland?</a:t>
            </a:r>
          </a:p>
          <a:p>
            <a:pPr>
              <a:spcBef>
                <a:spcPts val="600"/>
              </a:spcBef>
            </a:pPr>
            <a:r>
              <a:rPr lang="nl-NL" b="1" dirty="0">
                <a:latin typeface="Segoe UI Light" panose="020B0502040204020203" pitchFamily="34" charset="0"/>
                <a:cs typeface="Segoe UI Light" panose="020B0502040204020203" pitchFamily="34" charset="0"/>
              </a:rPr>
              <a:t>Figuur 5.14: </a:t>
            </a:r>
            <a:r>
              <a:rPr lang="nl-NL" dirty="0">
                <a:latin typeface="Segoe UI Light" panose="020B0502040204020203" pitchFamily="34" charset="0"/>
                <a:cs typeface="Segoe UI Light" panose="020B0502040204020203" pitchFamily="34" charset="0"/>
              </a:rPr>
              <a:t>Van alle buitenlandse toeristen die in 2014 in Nederland  overnachtten, ondernam 54 procent een stadswandeling. Daarmee zijn stadswandelingen de populairste van alle activiteiten. Ook veel toeristen bezoeken een bar of café: 45 procent in 2014. Twee op de vijf inkomende toeristen gaan wandelen, funshoppen of naar een restaurant, eetcafé of brasserie. Hoewel Nederland een lange kust heeft, is het minder populair om naar het strand te gaan of in de zon te liggen (9 procent).</a:t>
            </a:r>
          </a:p>
        </p:txBody>
      </p:sp>
    </p:spTree>
    <p:extLst>
      <p:ext uri="{BB962C8B-B14F-4D97-AF65-F5344CB8AC3E}">
        <p14:creationId xmlns:p14="http://schemas.microsoft.com/office/powerpoint/2010/main" val="199620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1875"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10">
            <a:extLst>
              <a:ext uri="{FF2B5EF4-FFF2-40B4-BE49-F238E27FC236}">
                <a16:creationId xmlns:a16="http://schemas.microsoft.com/office/drawing/2014/main" id="{5AF1CDAA-519D-6435-370C-F93A8F1168D1}"/>
              </a:ext>
            </a:extLst>
          </p:cNvPr>
          <p:cNvSpPr/>
          <p:nvPr/>
        </p:nvSpPr>
        <p:spPr>
          <a:xfrm>
            <a:off x="388003" y="1940292"/>
            <a:ext cx="7544048"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A12ADFDA-4B28-CAA5-0EC4-402896DC573F}"/>
              </a:ext>
            </a:extLst>
          </p:cNvPr>
          <p:cNvSpPr/>
          <p:nvPr/>
        </p:nvSpPr>
        <p:spPr>
          <a:xfrm>
            <a:off x="609090" y="2079856"/>
            <a:ext cx="7145160"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Je ziet foto’s van vijf populaire vakantiebestemmingen in Nederland. Welke afbeelding hoort bij welke bestemming?</a:t>
            </a:r>
          </a:p>
        </p:txBody>
      </p:sp>
      <p:pic>
        <p:nvPicPr>
          <p:cNvPr id="3" name="Grafik 2">
            <a:extLst>
              <a:ext uri="{FF2B5EF4-FFF2-40B4-BE49-F238E27FC236}">
                <a16:creationId xmlns:a16="http://schemas.microsoft.com/office/drawing/2014/main" id="{A5AB8BFE-FA55-6029-C1C5-92F4B9C2F786}"/>
              </a:ext>
            </a:extLst>
          </p:cNvPr>
          <p:cNvPicPr>
            <a:picLocks noChangeAspect="1"/>
          </p:cNvPicPr>
          <p:nvPr/>
        </p:nvPicPr>
        <p:blipFill>
          <a:blip r:embed="rId3"/>
          <a:stretch>
            <a:fillRect/>
          </a:stretch>
        </p:blipFill>
        <p:spPr>
          <a:xfrm>
            <a:off x="3056951" y="5546171"/>
            <a:ext cx="2122057" cy="1410407"/>
          </a:xfrm>
          <a:prstGeom prst="rect">
            <a:avLst/>
          </a:prstGeom>
        </p:spPr>
      </p:pic>
      <p:pic>
        <p:nvPicPr>
          <p:cNvPr id="6" name="Grafik 5">
            <a:extLst>
              <a:ext uri="{FF2B5EF4-FFF2-40B4-BE49-F238E27FC236}">
                <a16:creationId xmlns:a16="http://schemas.microsoft.com/office/drawing/2014/main" id="{A716D3C8-BD9D-6392-1C77-7727D34D8F49}"/>
              </a:ext>
            </a:extLst>
          </p:cNvPr>
          <p:cNvPicPr>
            <a:picLocks noChangeAspect="1"/>
          </p:cNvPicPr>
          <p:nvPr/>
        </p:nvPicPr>
        <p:blipFill>
          <a:blip r:embed="rId4"/>
          <a:stretch>
            <a:fillRect/>
          </a:stretch>
        </p:blipFill>
        <p:spPr>
          <a:xfrm>
            <a:off x="649744" y="3502508"/>
            <a:ext cx="4504101" cy="1761218"/>
          </a:xfrm>
          <a:prstGeom prst="rect">
            <a:avLst/>
          </a:prstGeom>
        </p:spPr>
      </p:pic>
      <p:pic>
        <p:nvPicPr>
          <p:cNvPr id="10" name="Grafik 9">
            <a:extLst>
              <a:ext uri="{FF2B5EF4-FFF2-40B4-BE49-F238E27FC236}">
                <a16:creationId xmlns:a16="http://schemas.microsoft.com/office/drawing/2014/main" id="{19A8499E-E744-9CBD-6ED3-8D89F33A66DD}"/>
              </a:ext>
            </a:extLst>
          </p:cNvPr>
          <p:cNvPicPr>
            <a:picLocks noChangeAspect="1"/>
          </p:cNvPicPr>
          <p:nvPr/>
        </p:nvPicPr>
        <p:blipFill>
          <a:blip r:embed="rId5"/>
          <a:stretch>
            <a:fillRect/>
          </a:stretch>
        </p:blipFill>
        <p:spPr>
          <a:xfrm>
            <a:off x="3038828" y="7281820"/>
            <a:ext cx="2115018" cy="1413439"/>
          </a:xfrm>
          <a:prstGeom prst="rect">
            <a:avLst/>
          </a:prstGeom>
        </p:spPr>
      </p:pic>
      <p:pic>
        <p:nvPicPr>
          <p:cNvPr id="12" name="Grafik 11">
            <a:extLst>
              <a:ext uri="{FF2B5EF4-FFF2-40B4-BE49-F238E27FC236}">
                <a16:creationId xmlns:a16="http://schemas.microsoft.com/office/drawing/2014/main" id="{C381E854-8490-3C9D-DAD9-5D80CE66702C}"/>
              </a:ext>
            </a:extLst>
          </p:cNvPr>
          <p:cNvPicPr>
            <a:picLocks noChangeAspect="1"/>
          </p:cNvPicPr>
          <p:nvPr/>
        </p:nvPicPr>
        <p:blipFill>
          <a:blip r:embed="rId6"/>
          <a:stretch>
            <a:fillRect/>
          </a:stretch>
        </p:blipFill>
        <p:spPr>
          <a:xfrm>
            <a:off x="649745" y="7281820"/>
            <a:ext cx="2118184" cy="1410407"/>
          </a:xfrm>
          <a:prstGeom prst="rect">
            <a:avLst/>
          </a:prstGeom>
        </p:spPr>
      </p:pic>
      <p:sp>
        <p:nvSpPr>
          <p:cNvPr id="22" name="Rectangle: Rounded Corners 13">
            <a:extLst>
              <a:ext uri="{FF2B5EF4-FFF2-40B4-BE49-F238E27FC236}">
                <a16:creationId xmlns:a16="http://schemas.microsoft.com/office/drawing/2014/main" id="{0D8F1D04-5AC2-F2C7-9AE7-391B7FBDC47E}"/>
              </a:ext>
            </a:extLst>
          </p:cNvPr>
          <p:cNvSpPr/>
          <p:nvPr/>
        </p:nvSpPr>
        <p:spPr>
          <a:xfrm>
            <a:off x="5442867" y="3502507"/>
            <a:ext cx="2409987" cy="5253186"/>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pic>
        <p:nvPicPr>
          <p:cNvPr id="24" name="Grafik 23">
            <a:extLst>
              <a:ext uri="{FF2B5EF4-FFF2-40B4-BE49-F238E27FC236}">
                <a16:creationId xmlns:a16="http://schemas.microsoft.com/office/drawing/2014/main" id="{6098D6EE-1093-68F3-DDD8-437AD282C627}"/>
              </a:ext>
            </a:extLst>
          </p:cNvPr>
          <p:cNvPicPr>
            <a:picLocks noChangeAspect="1"/>
          </p:cNvPicPr>
          <p:nvPr/>
        </p:nvPicPr>
        <p:blipFill>
          <a:blip r:embed="rId7"/>
          <a:stretch>
            <a:fillRect/>
          </a:stretch>
        </p:blipFill>
        <p:spPr>
          <a:xfrm>
            <a:off x="650871" y="5535370"/>
            <a:ext cx="2142222" cy="1421207"/>
          </a:xfrm>
          <a:prstGeom prst="rect">
            <a:avLst/>
          </a:prstGeom>
        </p:spPr>
      </p:pic>
      <p:sp>
        <p:nvSpPr>
          <p:cNvPr id="25" name="Textfeld 24">
            <a:extLst>
              <a:ext uri="{FF2B5EF4-FFF2-40B4-BE49-F238E27FC236}">
                <a16:creationId xmlns:a16="http://schemas.microsoft.com/office/drawing/2014/main" id="{AE8A775B-0FF3-B578-3D66-6B2832A313C9}"/>
              </a:ext>
            </a:extLst>
          </p:cNvPr>
          <p:cNvSpPr txBox="1"/>
          <p:nvPr/>
        </p:nvSpPr>
        <p:spPr>
          <a:xfrm>
            <a:off x="5442866" y="3579447"/>
            <a:ext cx="2385916" cy="5062924"/>
          </a:xfrm>
          <a:prstGeom prst="rect">
            <a:avLst/>
          </a:prstGeom>
          <a:noFill/>
        </p:spPr>
        <p:txBody>
          <a:bodyPr wrap="square" rtlCol="0">
            <a:spAutoFit/>
          </a:bodyPr>
          <a:lstStyle/>
          <a:p>
            <a:pPr marL="342900" indent="-342900">
              <a:buAutoNum type="arabicParenR"/>
            </a:pPr>
            <a:r>
              <a:rPr lang="de-DE" sz="1700" b="1" dirty="0">
                <a:solidFill>
                  <a:schemeClr val="accent5">
                    <a:lumMod val="50000"/>
                  </a:schemeClr>
                </a:solidFill>
                <a:latin typeface="Segoe UI Light" panose="020B0502040204020203" pitchFamily="34" charset="0"/>
                <a:cs typeface="Segoe UI Light" panose="020B0502040204020203" pitchFamily="34" charset="0"/>
              </a:rPr>
              <a:t>Den Haag: </a:t>
            </a:r>
            <a:r>
              <a:rPr lang="de-DE" sz="1700" dirty="0" err="1">
                <a:solidFill>
                  <a:schemeClr val="accent5">
                    <a:lumMod val="50000"/>
                  </a:schemeClr>
                </a:solidFill>
                <a:latin typeface="Segoe UI Light" panose="020B0502040204020203" pitchFamily="34" charset="0"/>
                <a:cs typeface="Segoe UI Light" panose="020B0502040204020203" pitchFamily="34" charset="0"/>
              </a:rPr>
              <a:t>hoofdstad</a:t>
            </a:r>
            <a:r>
              <a:rPr lang="de-DE" sz="1700" dirty="0">
                <a:solidFill>
                  <a:schemeClr val="accent5">
                    <a:lumMod val="50000"/>
                  </a:schemeClr>
                </a:solidFill>
                <a:latin typeface="Segoe UI Light" panose="020B0502040204020203" pitchFamily="34" charset="0"/>
                <a:cs typeface="Segoe UI Light" panose="020B0502040204020203" pitchFamily="34" charset="0"/>
              </a:rPr>
              <a:t> van de </a:t>
            </a:r>
            <a:r>
              <a:rPr lang="de-DE" sz="1700" dirty="0" err="1">
                <a:solidFill>
                  <a:schemeClr val="accent5">
                    <a:lumMod val="50000"/>
                  </a:schemeClr>
                </a:solidFill>
                <a:latin typeface="Segoe UI Light" panose="020B0502040204020203" pitchFamily="34" charset="0"/>
                <a:cs typeface="Segoe UI Light" panose="020B0502040204020203" pitchFamily="34" charset="0"/>
              </a:rPr>
              <a:t>provincie</a:t>
            </a:r>
            <a:r>
              <a:rPr lang="de-DE" sz="1700" dirty="0">
                <a:solidFill>
                  <a:schemeClr val="accent5">
                    <a:lumMod val="50000"/>
                  </a:schemeClr>
                </a:solidFill>
                <a:latin typeface="Segoe UI Light" panose="020B0502040204020203" pitchFamily="34" charset="0"/>
                <a:cs typeface="Segoe UI Light" panose="020B0502040204020203" pitchFamily="34" charset="0"/>
              </a:rPr>
              <a:t> </a:t>
            </a:r>
            <a:r>
              <a:rPr lang="de-DE" sz="1700" dirty="0" err="1">
                <a:solidFill>
                  <a:schemeClr val="accent5">
                    <a:lumMod val="50000"/>
                  </a:schemeClr>
                </a:solidFill>
                <a:latin typeface="Segoe UI Light" panose="020B0502040204020203" pitchFamily="34" charset="0"/>
                <a:cs typeface="Segoe UI Light" panose="020B0502040204020203" pitchFamily="34" charset="0"/>
              </a:rPr>
              <a:t>Zuid</a:t>
            </a:r>
            <a:r>
              <a:rPr lang="de-DE" sz="1700" dirty="0">
                <a:solidFill>
                  <a:schemeClr val="accent5">
                    <a:lumMod val="50000"/>
                  </a:schemeClr>
                </a:solidFill>
                <a:latin typeface="Segoe UI Light" panose="020B0502040204020203" pitchFamily="34" charset="0"/>
                <a:cs typeface="Segoe UI Light" panose="020B0502040204020203" pitchFamily="34" charset="0"/>
              </a:rPr>
              <a:t>-Holland</a:t>
            </a:r>
          </a:p>
          <a:p>
            <a:pPr marL="342900" indent="-342900">
              <a:buAutoNum type="arabicParenR"/>
            </a:pPr>
            <a:r>
              <a:rPr lang="nl-NL" sz="1700" b="1" dirty="0">
                <a:solidFill>
                  <a:schemeClr val="accent5">
                    <a:lumMod val="50000"/>
                  </a:schemeClr>
                </a:solidFill>
                <a:latin typeface="Segoe UI Light" panose="020B0502040204020203" pitchFamily="34" charset="0"/>
                <a:cs typeface="Segoe UI Light" panose="020B0502040204020203" pitchFamily="34" charset="0"/>
              </a:rPr>
              <a:t>De Friese meren: </a:t>
            </a:r>
            <a:r>
              <a:rPr lang="nl-NL" sz="1700" dirty="0">
                <a:solidFill>
                  <a:schemeClr val="accent5">
                    <a:lumMod val="50000"/>
                  </a:schemeClr>
                </a:solidFill>
                <a:latin typeface="Segoe UI Light" panose="020B0502040204020203" pitchFamily="34" charset="0"/>
                <a:cs typeface="Segoe UI Light" panose="020B0502040204020203" pitchFamily="34" charset="0"/>
              </a:rPr>
              <a:t>toeristisch gebied in Friesland, populair bij watersporters</a:t>
            </a:r>
          </a:p>
          <a:p>
            <a:pPr marL="342900" indent="-342900">
              <a:buAutoNum type="arabicParenR"/>
            </a:pPr>
            <a:r>
              <a:rPr lang="nl-NL" sz="1700" b="1" dirty="0">
                <a:solidFill>
                  <a:schemeClr val="accent5">
                    <a:lumMod val="50000"/>
                  </a:schemeClr>
                </a:solidFill>
                <a:latin typeface="Segoe UI Light" panose="020B0502040204020203" pitchFamily="34" charset="0"/>
                <a:cs typeface="Segoe UI Light" panose="020B0502040204020203" pitchFamily="34" charset="0"/>
              </a:rPr>
              <a:t>De Veluwe: </a:t>
            </a:r>
            <a:r>
              <a:rPr lang="nl-NL" sz="1700" dirty="0">
                <a:solidFill>
                  <a:schemeClr val="accent5">
                    <a:lumMod val="50000"/>
                  </a:schemeClr>
                </a:solidFill>
                <a:latin typeface="Segoe UI Light" panose="020B0502040204020203" pitchFamily="34" charset="0"/>
                <a:cs typeface="Segoe UI Light" panose="020B0502040204020203" pitchFamily="34" charset="0"/>
              </a:rPr>
              <a:t>natuurgebied met bos- en heidelandschap</a:t>
            </a:r>
          </a:p>
          <a:p>
            <a:pPr marL="342900" indent="-342900">
              <a:buAutoNum type="arabicParenR"/>
            </a:pPr>
            <a:r>
              <a:rPr lang="nl-NL" sz="1700" b="1" dirty="0">
                <a:solidFill>
                  <a:schemeClr val="accent5">
                    <a:lumMod val="50000"/>
                  </a:schemeClr>
                </a:solidFill>
                <a:latin typeface="Segoe UI Light" panose="020B0502040204020203" pitchFamily="34" charset="0"/>
                <a:cs typeface="Segoe UI Light" panose="020B0502040204020203" pitchFamily="34" charset="0"/>
              </a:rPr>
              <a:t>Zuid-Limburg: </a:t>
            </a:r>
            <a:r>
              <a:rPr lang="nl-NL" sz="1700" dirty="0">
                <a:solidFill>
                  <a:schemeClr val="accent5">
                    <a:lumMod val="50000"/>
                  </a:schemeClr>
                </a:solidFill>
                <a:latin typeface="Segoe UI Light" panose="020B0502040204020203" pitchFamily="34" charset="0"/>
                <a:cs typeface="Segoe UI Light" panose="020B0502040204020203" pitchFamily="34" charset="0"/>
              </a:rPr>
              <a:t>wandelgebied met heuvels en prachtige vakwerkhoeves</a:t>
            </a:r>
          </a:p>
          <a:p>
            <a:pPr marL="342900" indent="-342900">
              <a:buFontTx/>
              <a:buAutoNum type="arabicParenR"/>
            </a:pPr>
            <a:r>
              <a:rPr lang="de-DE" sz="1700" b="1" dirty="0" err="1">
                <a:solidFill>
                  <a:schemeClr val="accent5">
                    <a:lumMod val="50000"/>
                  </a:schemeClr>
                </a:solidFill>
                <a:latin typeface="Segoe UI Light" panose="020B0502040204020203" pitchFamily="34" charset="0"/>
                <a:cs typeface="Segoe UI Light" panose="020B0502040204020203" pitchFamily="34" charset="0"/>
              </a:rPr>
              <a:t>Terschelling</a:t>
            </a:r>
            <a:r>
              <a:rPr lang="de-DE" sz="1700" b="1" dirty="0">
                <a:solidFill>
                  <a:schemeClr val="accent5">
                    <a:lumMod val="50000"/>
                  </a:schemeClr>
                </a:solidFill>
                <a:latin typeface="Segoe UI Light" panose="020B0502040204020203" pitchFamily="34" charset="0"/>
                <a:cs typeface="Segoe UI Light" panose="020B0502040204020203" pitchFamily="34" charset="0"/>
              </a:rPr>
              <a:t>: </a:t>
            </a:r>
            <a:r>
              <a:rPr lang="de-DE" sz="1700" dirty="0" err="1">
                <a:solidFill>
                  <a:schemeClr val="accent5">
                    <a:lumMod val="50000"/>
                  </a:schemeClr>
                </a:solidFill>
                <a:latin typeface="Segoe UI Light" panose="020B0502040204020203" pitchFamily="34" charset="0"/>
                <a:cs typeface="Segoe UI Light" panose="020B0502040204020203" pitchFamily="34" charset="0"/>
              </a:rPr>
              <a:t>waddeneiland</a:t>
            </a:r>
            <a:endParaRPr lang="de-DE" sz="1700" dirty="0">
              <a:solidFill>
                <a:schemeClr val="accent5">
                  <a:lumMod val="50000"/>
                </a:schemeClr>
              </a:solidFill>
              <a:latin typeface="Segoe UI Light" panose="020B0502040204020203" pitchFamily="34" charset="0"/>
              <a:cs typeface="Segoe UI Light" panose="020B0502040204020203" pitchFamily="34" charset="0"/>
            </a:endParaRPr>
          </a:p>
        </p:txBody>
      </p:sp>
      <p:sp>
        <p:nvSpPr>
          <p:cNvPr id="26" name="Textfeld 25">
            <a:extLst>
              <a:ext uri="{FF2B5EF4-FFF2-40B4-BE49-F238E27FC236}">
                <a16:creationId xmlns:a16="http://schemas.microsoft.com/office/drawing/2014/main" id="{1194170B-5420-4E89-9166-4C8C188D0F54}"/>
              </a:ext>
            </a:extLst>
          </p:cNvPr>
          <p:cNvSpPr txBox="1"/>
          <p:nvPr/>
        </p:nvSpPr>
        <p:spPr>
          <a:xfrm>
            <a:off x="4731766" y="4731219"/>
            <a:ext cx="447241" cy="523220"/>
          </a:xfrm>
          <a:prstGeom prst="rect">
            <a:avLst/>
          </a:prstGeom>
          <a:noFill/>
        </p:spPr>
        <p:txBody>
          <a:bodyPr wrap="square" rtlCol="0">
            <a:spAutoFit/>
          </a:bodyPr>
          <a:lstStyle/>
          <a:p>
            <a:r>
              <a:rPr lang="de-DE" sz="2800" b="1" dirty="0">
                <a:solidFill>
                  <a:schemeClr val="bg1"/>
                </a:solidFill>
              </a:rPr>
              <a:t>A</a:t>
            </a:r>
          </a:p>
        </p:txBody>
      </p:sp>
      <p:sp>
        <p:nvSpPr>
          <p:cNvPr id="31" name="Textfeld 30">
            <a:extLst>
              <a:ext uri="{FF2B5EF4-FFF2-40B4-BE49-F238E27FC236}">
                <a16:creationId xmlns:a16="http://schemas.microsoft.com/office/drawing/2014/main" id="{4577068A-3912-E574-2EA1-DC5B9741CD41}"/>
              </a:ext>
            </a:extLst>
          </p:cNvPr>
          <p:cNvSpPr txBox="1"/>
          <p:nvPr/>
        </p:nvSpPr>
        <p:spPr>
          <a:xfrm>
            <a:off x="2392417" y="6433357"/>
            <a:ext cx="447241" cy="523220"/>
          </a:xfrm>
          <a:prstGeom prst="rect">
            <a:avLst/>
          </a:prstGeom>
          <a:noFill/>
        </p:spPr>
        <p:txBody>
          <a:bodyPr wrap="square" rtlCol="0">
            <a:spAutoFit/>
          </a:bodyPr>
          <a:lstStyle/>
          <a:p>
            <a:r>
              <a:rPr lang="de-DE" sz="2800" b="1" dirty="0">
                <a:solidFill>
                  <a:schemeClr val="bg1"/>
                </a:solidFill>
              </a:rPr>
              <a:t>B</a:t>
            </a:r>
          </a:p>
        </p:txBody>
      </p:sp>
      <p:sp>
        <p:nvSpPr>
          <p:cNvPr id="32" name="Textfeld 31">
            <a:extLst>
              <a:ext uri="{FF2B5EF4-FFF2-40B4-BE49-F238E27FC236}">
                <a16:creationId xmlns:a16="http://schemas.microsoft.com/office/drawing/2014/main" id="{240398CA-C24D-F358-E745-08D53DEDC336}"/>
              </a:ext>
            </a:extLst>
          </p:cNvPr>
          <p:cNvSpPr txBox="1"/>
          <p:nvPr/>
        </p:nvSpPr>
        <p:spPr>
          <a:xfrm>
            <a:off x="4772004" y="6433357"/>
            <a:ext cx="447241" cy="523220"/>
          </a:xfrm>
          <a:prstGeom prst="rect">
            <a:avLst/>
          </a:prstGeom>
          <a:noFill/>
        </p:spPr>
        <p:txBody>
          <a:bodyPr wrap="square" rtlCol="0">
            <a:spAutoFit/>
          </a:bodyPr>
          <a:lstStyle/>
          <a:p>
            <a:r>
              <a:rPr lang="de-DE" sz="2800" b="1" dirty="0">
                <a:solidFill>
                  <a:schemeClr val="bg1"/>
                </a:solidFill>
              </a:rPr>
              <a:t>C</a:t>
            </a:r>
          </a:p>
        </p:txBody>
      </p:sp>
      <p:sp>
        <p:nvSpPr>
          <p:cNvPr id="33" name="Textfeld 32">
            <a:extLst>
              <a:ext uri="{FF2B5EF4-FFF2-40B4-BE49-F238E27FC236}">
                <a16:creationId xmlns:a16="http://schemas.microsoft.com/office/drawing/2014/main" id="{1C4A600A-6DA2-7C15-F821-814A93389CC8}"/>
              </a:ext>
            </a:extLst>
          </p:cNvPr>
          <p:cNvSpPr txBox="1"/>
          <p:nvPr/>
        </p:nvSpPr>
        <p:spPr>
          <a:xfrm>
            <a:off x="2367966" y="8167174"/>
            <a:ext cx="447241" cy="523220"/>
          </a:xfrm>
          <a:prstGeom prst="rect">
            <a:avLst/>
          </a:prstGeom>
          <a:noFill/>
        </p:spPr>
        <p:txBody>
          <a:bodyPr wrap="square" rtlCol="0">
            <a:spAutoFit/>
          </a:bodyPr>
          <a:lstStyle/>
          <a:p>
            <a:r>
              <a:rPr lang="de-DE" sz="2800" b="1" dirty="0">
                <a:solidFill>
                  <a:schemeClr val="bg1"/>
                </a:solidFill>
              </a:rPr>
              <a:t>D</a:t>
            </a:r>
          </a:p>
        </p:txBody>
      </p:sp>
      <p:sp>
        <p:nvSpPr>
          <p:cNvPr id="34" name="Textfeld 33">
            <a:extLst>
              <a:ext uri="{FF2B5EF4-FFF2-40B4-BE49-F238E27FC236}">
                <a16:creationId xmlns:a16="http://schemas.microsoft.com/office/drawing/2014/main" id="{6D911658-F2DB-EA56-E4F9-EFAA5CAA6445}"/>
              </a:ext>
            </a:extLst>
          </p:cNvPr>
          <p:cNvSpPr txBox="1"/>
          <p:nvPr/>
        </p:nvSpPr>
        <p:spPr>
          <a:xfrm>
            <a:off x="4731767" y="8168511"/>
            <a:ext cx="447241" cy="523220"/>
          </a:xfrm>
          <a:prstGeom prst="rect">
            <a:avLst/>
          </a:prstGeom>
          <a:noFill/>
        </p:spPr>
        <p:txBody>
          <a:bodyPr wrap="square" rtlCol="0">
            <a:spAutoFit/>
          </a:bodyPr>
          <a:lstStyle/>
          <a:p>
            <a:r>
              <a:rPr lang="de-DE" sz="2800" b="1" dirty="0">
                <a:solidFill>
                  <a:schemeClr val="bg1"/>
                </a:solidFill>
              </a:rPr>
              <a:t>E</a:t>
            </a:r>
          </a:p>
        </p:txBody>
      </p:sp>
    </p:spTree>
    <p:extLst>
      <p:ext uri="{BB962C8B-B14F-4D97-AF65-F5344CB8AC3E}">
        <p14:creationId xmlns:p14="http://schemas.microsoft.com/office/powerpoint/2010/main" val="429355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B9C69C65-2BD4-4845-0FBD-046223AC33E1}"/>
              </a:ext>
            </a:extLst>
          </p:cNvPr>
          <p:cNvSpPr/>
          <p:nvPr/>
        </p:nvSpPr>
        <p:spPr>
          <a:xfrm>
            <a:off x="398654" y="1928813"/>
            <a:ext cx="7541096" cy="731661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b="1" dirty="0">
              <a:solidFill>
                <a:schemeClr val="bg1"/>
              </a:solidFill>
              <a:latin typeface="Segoe UI" panose="020B0502040204020203" pitchFamily="34" charset="0"/>
              <a:cs typeface="Segoe UI" panose="020B0502040204020203" pitchFamily="34" charset="0"/>
            </a:endParaRPr>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1875"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extfeld 8">
            <a:extLst>
              <a:ext uri="{FF2B5EF4-FFF2-40B4-BE49-F238E27FC236}">
                <a16:creationId xmlns:a16="http://schemas.microsoft.com/office/drawing/2014/main" id="{2E4170BC-C074-371C-9A65-229927C4B077}"/>
              </a:ext>
            </a:extLst>
          </p:cNvPr>
          <p:cNvSpPr txBox="1"/>
          <p:nvPr/>
        </p:nvSpPr>
        <p:spPr>
          <a:xfrm>
            <a:off x="701012" y="2113239"/>
            <a:ext cx="7238737" cy="7094250"/>
          </a:xfrm>
          <a:prstGeom prst="rect">
            <a:avLst/>
          </a:prstGeom>
          <a:noFill/>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Werk maximaal met z’n vijven. Jullie willen tijdens de zomervakantie een lang weekend in Nederland doorbrengen, maar je weet nog niet in welke regio. Van vrienden heb je gehoord dat deze plekken bij toeristen populair zijn:</a:t>
            </a:r>
          </a:p>
          <a:p>
            <a:pPr marL="342900" indent="-342900">
              <a:spcBef>
                <a:spcPts val="600"/>
              </a:spcBef>
              <a:buAutoNum type="alphaLcParenR"/>
            </a:pPr>
            <a:r>
              <a:rPr lang="nl-NL" b="1" dirty="0">
                <a:solidFill>
                  <a:schemeClr val="bg1"/>
                </a:solidFill>
                <a:latin typeface="Segoe UI" panose="020B0502040204020203" pitchFamily="34" charset="0"/>
                <a:cs typeface="Segoe UI" panose="020B0502040204020203" pitchFamily="34" charset="0"/>
              </a:rPr>
              <a:t>Terschelling</a:t>
            </a:r>
          </a:p>
          <a:p>
            <a:pPr marL="342900" indent="-342900">
              <a:buFontTx/>
              <a:buAutoNum type="alphaLcParenR"/>
            </a:pPr>
            <a:r>
              <a:rPr lang="nl-NL" b="1" dirty="0">
                <a:solidFill>
                  <a:schemeClr val="bg1"/>
                </a:solidFill>
                <a:latin typeface="Segoe UI" panose="020B0502040204020203" pitchFamily="34" charset="0"/>
                <a:cs typeface="Segoe UI" panose="020B0502040204020203" pitchFamily="34" charset="0"/>
              </a:rPr>
              <a:t>De Veluwe</a:t>
            </a:r>
          </a:p>
          <a:p>
            <a:pPr marL="342900" indent="-342900">
              <a:buFontTx/>
              <a:buAutoNum type="alphaLcParenR"/>
            </a:pPr>
            <a:r>
              <a:rPr lang="nl-NL" b="1" dirty="0">
                <a:solidFill>
                  <a:schemeClr val="bg1"/>
                </a:solidFill>
                <a:latin typeface="Segoe UI" panose="020B0502040204020203" pitchFamily="34" charset="0"/>
                <a:cs typeface="Segoe UI" panose="020B0502040204020203" pitchFamily="34" charset="0"/>
              </a:rPr>
              <a:t>De Friese meren</a:t>
            </a:r>
          </a:p>
          <a:p>
            <a:pPr marL="342900" indent="-342900">
              <a:buAutoNum type="alphaLcParenR"/>
            </a:pPr>
            <a:r>
              <a:rPr lang="nl-NL" b="1" dirty="0">
                <a:solidFill>
                  <a:schemeClr val="bg1"/>
                </a:solidFill>
                <a:latin typeface="Segoe UI" panose="020B0502040204020203" pitchFamily="34" charset="0"/>
                <a:cs typeface="Segoe UI" panose="020B0502040204020203" pitchFamily="34" charset="0"/>
              </a:rPr>
              <a:t>Den Haag en Scheveningen</a:t>
            </a:r>
          </a:p>
          <a:p>
            <a:pPr marL="342900" indent="-342900">
              <a:buAutoNum type="alphaLcParenR"/>
            </a:pPr>
            <a:r>
              <a:rPr lang="nl-NL" b="1" dirty="0">
                <a:solidFill>
                  <a:schemeClr val="bg1"/>
                </a:solidFill>
                <a:latin typeface="Segoe UI" panose="020B0502040204020203" pitchFamily="34" charset="0"/>
                <a:cs typeface="Segoe UI" panose="020B0502040204020203" pitchFamily="34" charset="0"/>
              </a:rPr>
              <a:t>Zuid-Limburg</a:t>
            </a:r>
          </a:p>
          <a:p>
            <a:endParaRPr lang="nl-NL" b="1" dirty="0">
              <a:solidFill>
                <a:schemeClr val="bg1"/>
              </a:solidFill>
              <a:latin typeface="Segoe UI" panose="020B0502040204020203" pitchFamily="34" charset="0"/>
              <a:cs typeface="Segoe UI" panose="020B0502040204020203" pitchFamily="34" charset="0"/>
            </a:endParaRPr>
          </a:p>
          <a:p>
            <a:pPr marL="342900" indent="-342900">
              <a:buAutoNum type="arabicPeriod"/>
            </a:pPr>
            <a:r>
              <a:rPr lang="nl-NL" b="1" dirty="0">
                <a:solidFill>
                  <a:schemeClr val="bg1"/>
                </a:solidFill>
                <a:latin typeface="Segoe UI" panose="020B0502040204020203" pitchFamily="34" charset="0"/>
                <a:cs typeface="Segoe UI" panose="020B0502040204020203" pitchFamily="34" charset="0"/>
              </a:rPr>
              <a:t>Iedereen kiest een van de genoemde plekken a)-e) en zoekt naar informatie op internet, bv. over</a:t>
            </a:r>
          </a:p>
          <a:p>
            <a:pPr marL="800100" lvl="1" indent="-342900">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de omgeving en het landschap</a:t>
            </a:r>
          </a:p>
          <a:p>
            <a:pPr marL="800100" lvl="1" indent="-342900">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bezienswaardigheden</a:t>
            </a:r>
          </a:p>
          <a:p>
            <a:pPr marL="800100" lvl="1" indent="-342900">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mogelijke activiteiten (keuze)</a:t>
            </a:r>
          </a:p>
          <a:p>
            <a:pPr marL="800100" lvl="1" indent="-342900">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slaapmogelijkheden: kun je het best in een hotel/pension, vakantiehuisje, bungalowpark, op een camping logeren?</a:t>
            </a:r>
          </a:p>
          <a:p>
            <a:pPr marL="800100" lvl="1" indent="-342900">
              <a:buFont typeface="Arial" panose="020B0604020202020204" pitchFamily="34" charset="0"/>
              <a:buChar char="•"/>
            </a:pPr>
            <a:r>
              <a:rPr lang="nl-NL" b="1" dirty="0">
                <a:solidFill>
                  <a:schemeClr val="bg1"/>
                </a:solidFill>
                <a:latin typeface="Segoe UI" panose="020B0502040204020203" pitchFamily="34" charset="0"/>
                <a:cs typeface="Segoe UI" panose="020B0502040204020203" pitchFamily="34" charset="0"/>
              </a:rPr>
              <a:t>bijzonderheden</a:t>
            </a:r>
          </a:p>
          <a:p>
            <a:pPr marL="342900" indent="-342900">
              <a:buAutoNum type="arabicPeriod"/>
            </a:pPr>
            <a:r>
              <a:rPr lang="nl-NL" b="1" dirty="0">
                <a:solidFill>
                  <a:schemeClr val="bg1"/>
                </a:solidFill>
                <a:latin typeface="Segoe UI" panose="020B0502040204020203" pitchFamily="34" charset="0"/>
                <a:cs typeface="Segoe UI" panose="020B0502040204020203" pitchFamily="34" charset="0"/>
              </a:rPr>
              <a:t>Jullie komen als groep weer bij elkaar. Iedereen presenteert de informatie over “zijn” vakantiebestemming. De groepsleden stellen vragen. Vergelijk de plekken en weeg af welke voor- en nadelen ze hebben. Neem als groep een beslissing waar jullie naartoe willen.</a:t>
            </a:r>
          </a:p>
          <a:p>
            <a:pPr marL="342900" indent="-342900">
              <a:buAutoNum type="arabicPeriod"/>
            </a:pPr>
            <a:r>
              <a:rPr lang="nl-NL" b="1" dirty="0">
                <a:solidFill>
                  <a:schemeClr val="bg1"/>
                </a:solidFill>
                <a:latin typeface="Segoe UI" panose="020B0502040204020203" pitchFamily="34" charset="0"/>
                <a:cs typeface="Segoe UI" panose="020B0502040204020203" pitchFamily="34" charset="0"/>
              </a:rPr>
              <a:t>De groepen stellen hun keuze aan de klas/cursus voor en motiveren hun beslissing.</a:t>
            </a:r>
          </a:p>
        </p:txBody>
      </p:sp>
    </p:spTree>
    <p:extLst>
      <p:ext uri="{BB962C8B-B14F-4D97-AF65-F5344CB8AC3E}">
        <p14:creationId xmlns:p14="http://schemas.microsoft.com/office/powerpoint/2010/main" val="152189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1875"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10">
            <a:extLst>
              <a:ext uri="{FF2B5EF4-FFF2-40B4-BE49-F238E27FC236}">
                <a16:creationId xmlns:a16="http://schemas.microsoft.com/office/drawing/2014/main" id="{5AF1CDAA-519D-6435-370C-F93A8F1168D1}"/>
              </a:ext>
            </a:extLst>
          </p:cNvPr>
          <p:cNvSpPr/>
          <p:nvPr/>
        </p:nvSpPr>
        <p:spPr>
          <a:xfrm>
            <a:off x="388003" y="1940292"/>
            <a:ext cx="7544048"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A12ADFDA-4B28-CAA5-0EC4-402896DC573F}"/>
              </a:ext>
            </a:extLst>
          </p:cNvPr>
          <p:cNvSpPr/>
          <p:nvPr/>
        </p:nvSpPr>
        <p:spPr>
          <a:xfrm>
            <a:off x="609090" y="2079856"/>
            <a:ext cx="7145160"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Je ziet foto’s van vijf populaire vakantiebestemmingen in Nederland. Welke afbeelding hoort bij welke bestemming?</a:t>
            </a:r>
          </a:p>
        </p:txBody>
      </p:sp>
      <p:pic>
        <p:nvPicPr>
          <p:cNvPr id="3" name="Grafik 2">
            <a:extLst>
              <a:ext uri="{FF2B5EF4-FFF2-40B4-BE49-F238E27FC236}">
                <a16:creationId xmlns:a16="http://schemas.microsoft.com/office/drawing/2014/main" id="{A5AB8BFE-FA55-6029-C1C5-92F4B9C2F786}"/>
              </a:ext>
            </a:extLst>
          </p:cNvPr>
          <p:cNvPicPr>
            <a:picLocks noChangeAspect="1"/>
          </p:cNvPicPr>
          <p:nvPr/>
        </p:nvPicPr>
        <p:blipFill>
          <a:blip r:embed="rId3"/>
          <a:stretch>
            <a:fillRect/>
          </a:stretch>
        </p:blipFill>
        <p:spPr>
          <a:xfrm>
            <a:off x="4533246" y="5531706"/>
            <a:ext cx="2122057" cy="1410407"/>
          </a:xfrm>
          <a:prstGeom prst="rect">
            <a:avLst/>
          </a:prstGeom>
        </p:spPr>
      </p:pic>
      <p:pic>
        <p:nvPicPr>
          <p:cNvPr id="6" name="Grafik 5">
            <a:extLst>
              <a:ext uri="{FF2B5EF4-FFF2-40B4-BE49-F238E27FC236}">
                <a16:creationId xmlns:a16="http://schemas.microsoft.com/office/drawing/2014/main" id="{A716D3C8-BD9D-6392-1C77-7727D34D8F49}"/>
              </a:ext>
            </a:extLst>
          </p:cNvPr>
          <p:cNvPicPr>
            <a:picLocks noChangeAspect="1"/>
          </p:cNvPicPr>
          <p:nvPr/>
        </p:nvPicPr>
        <p:blipFill>
          <a:blip r:embed="rId4"/>
          <a:stretch>
            <a:fillRect/>
          </a:stretch>
        </p:blipFill>
        <p:spPr>
          <a:xfrm>
            <a:off x="2131594" y="3517383"/>
            <a:ext cx="4504101" cy="1761218"/>
          </a:xfrm>
          <a:prstGeom prst="rect">
            <a:avLst/>
          </a:prstGeom>
        </p:spPr>
      </p:pic>
      <p:pic>
        <p:nvPicPr>
          <p:cNvPr id="10" name="Grafik 9">
            <a:extLst>
              <a:ext uri="{FF2B5EF4-FFF2-40B4-BE49-F238E27FC236}">
                <a16:creationId xmlns:a16="http://schemas.microsoft.com/office/drawing/2014/main" id="{19A8499E-E744-9CBD-6ED3-8D89F33A66DD}"/>
              </a:ext>
            </a:extLst>
          </p:cNvPr>
          <p:cNvPicPr>
            <a:picLocks noChangeAspect="1"/>
          </p:cNvPicPr>
          <p:nvPr/>
        </p:nvPicPr>
        <p:blipFill>
          <a:blip r:embed="rId5"/>
          <a:stretch>
            <a:fillRect/>
          </a:stretch>
        </p:blipFill>
        <p:spPr>
          <a:xfrm>
            <a:off x="4515123" y="7267355"/>
            <a:ext cx="2115018" cy="1413439"/>
          </a:xfrm>
          <a:prstGeom prst="rect">
            <a:avLst/>
          </a:prstGeom>
        </p:spPr>
      </p:pic>
      <p:pic>
        <p:nvPicPr>
          <p:cNvPr id="12" name="Grafik 11">
            <a:extLst>
              <a:ext uri="{FF2B5EF4-FFF2-40B4-BE49-F238E27FC236}">
                <a16:creationId xmlns:a16="http://schemas.microsoft.com/office/drawing/2014/main" id="{C381E854-8490-3C9D-DAD9-5D80CE66702C}"/>
              </a:ext>
            </a:extLst>
          </p:cNvPr>
          <p:cNvPicPr>
            <a:picLocks noChangeAspect="1"/>
          </p:cNvPicPr>
          <p:nvPr/>
        </p:nvPicPr>
        <p:blipFill>
          <a:blip r:embed="rId6"/>
          <a:stretch>
            <a:fillRect/>
          </a:stretch>
        </p:blipFill>
        <p:spPr>
          <a:xfrm>
            <a:off x="2155520" y="7287138"/>
            <a:ext cx="2118184" cy="1410407"/>
          </a:xfrm>
          <a:prstGeom prst="rect">
            <a:avLst/>
          </a:prstGeom>
        </p:spPr>
      </p:pic>
      <p:pic>
        <p:nvPicPr>
          <p:cNvPr id="24" name="Grafik 23">
            <a:extLst>
              <a:ext uri="{FF2B5EF4-FFF2-40B4-BE49-F238E27FC236}">
                <a16:creationId xmlns:a16="http://schemas.microsoft.com/office/drawing/2014/main" id="{6098D6EE-1093-68F3-DDD8-437AD282C627}"/>
              </a:ext>
            </a:extLst>
          </p:cNvPr>
          <p:cNvPicPr>
            <a:picLocks noChangeAspect="1"/>
          </p:cNvPicPr>
          <p:nvPr/>
        </p:nvPicPr>
        <p:blipFill>
          <a:blip r:embed="rId7"/>
          <a:stretch>
            <a:fillRect/>
          </a:stretch>
        </p:blipFill>
        <p:spPr>
          <a:xfrm>
            <a:off x="2131594" y="5540688"/>
            <a:ext cx="2142222" cy="1421207"/>
          </a:xfrm>
          <a:prstGeom prst="rect">
            <a:avLst/>
          </a:prstGeom>
        </p:spPr>
      </p:pic>
      <p:sp>
        <p:nvSpPr>
          <p:cNvPr id="25" name="Textfeld 24">
            <a:extLst>
              <a:ext uri="{FF2B5EF4-FFF2-40B4-BE49-F238E27FC236}">
                <a16:creationId xmlns:a16="http://schemas.microsoft.com/office/drawing/2014/main" id="{AE8A775B-0FF3-B578-3D66-6B2832A313C9}"/>
              </a:ext>
            </a:extLst>
          </p:cNvPr>
          <p:cNvSpPr txBox="1"/>
          <p:nvPr/>
        </p:nvSpPr>
        <p:spPr>
          <a:xfrm>
            <a:off x="564029" y="3467813"/>
            <a:ext cx="1604704" cy="615553"/>
          </a:xfrm>
          <a:prstGeom prst="rect">
            <a:avLst/>
          </a:prstGeom>
          <a:noFill/>
        </p:spPr>
        <p:txBody>
          <a:bodyPr wrap="square" rtlCol="0">
            <a:spAutoFit/>
          </a:bodyPr>
          <a:lstStyle/>
          <a:p>
            <a:r>
              <a:rPr lang="de-DE" sz="1700" b="1" dirty="0">
                <a:solidFill>
                  <a:schemeClr val="accent5">
                    <a:lumMod val="50000"/>
                  </a:schemeClr>
                </a:solidFill>
                <a:latin typeface="Segoe UI Light" panose="020B0502040204020203" pitchFamily="34" charset="0"/>
                <a:cs typeface="Segoe UI Light" panose="020B0502040204020203" pitchFamily="34" charset="0"/>
              </a:rPr>
              <a:t>5) </a:t>
            </a:r>
            <a:r>
              <a:rPr lang="de-DE" sz="1700" b="1" dirty="0" err="1">
                <a:solidFill>
                  <a:schemeClr val="accent5">
                    <a:lumMod val="50000"/>
                  </a:schemeClr>
                </a:solidFill>
                <a:latin typeface="Segoe UI Light" panose="020B0502040204020203" pitchFamily="34" charset="0"/>
                <a:cs typeface="Segoe UI Light" panose="020B0502040204020203" pitchFamily="34" charset="0"/>
              </a:rPr>
              <a:t>Terschelling</a:t>
            </a:r>
            <a:r>
              <a:rPr lang="de-DE" sz="1700" b="1" dirty="0">
                <a:solidFill>
                  <a:schemeClr val="accent5">
                    <a:lumMod val="50000"/>
                  </a:schemeClr>
                </a:solidFill>
                <a:latin typeface="Segoe UI Light" panose="020B0502040204020203" pitchFamily="34" charset="0"/>
                <a:cs typeface="Segoe UI Light" panose="020B0502040204020203" pitchFamily="34" charset="0"/>
              </a:rPr>
              <a:t>: </a:t>
            </a:r>
            <a:r>
              <a:rPr lang="de-DE" sz="1700" dirty="0" err="1">
                <a:solidFill>
                  <a:schemeClr val="accent5">
                    <a:lumMod val="50000"/>
                  </a:schemeClr>
                </a:solidFill>
                <a:latin typeface="Segoe UI Light" panose="020B0502040204020203" pitchFamily="34" charset="0"/>
                <a:cs typeface="Segoe UI Light" panose="020B0502040204020203" pitchFamily="34" charset="0"/>
              </a:rPr>
              <a:t>waddeneiland</a:t>
            </a:r>
            <a:endParaRPr lang="de-DE" sz="1700" dirty="0">
              <a:solidFill>
                <a:schemeClr val="accent5">
                  <a:lumMod val="50000"/>
                </a:schemeClr>
              </a:solidFill>
              <a:latin typeface="Segoe UI Light" panose="020B0502040204020203" pitchFamily="34" charset="0"/>
              <a:cs typeface="Segoe UI Light" panose="020B0502040204020203" pitchFamily="34" charset="0"/>
            </a:endParaRPr>
          </a:p>
        </p:txBody>
      </p:sp>
      <p:sp>
        <p:nvSpPr>
          <p:cNvPr id="26" name="Textfeld 25">
            <a:extLst>
              <a:ext uri="{FF2B5EF4-FFF2-40B4-BE49-F238E27FC236}">
                <a16:creationId xmlns:a16="http://schemas.microsoft.com/office/drawing/2014/main" id="{1194170B-5420-4E89-9166-4C8C188D0F54}"/>
              </a:ext>
            </a:extLst>
          </p:cNvPr>
          <p:cNvSpPr txBox="1"/>
          <p:nvPr/>
        </p:nvSpPr>
        <p:spPr>
          <a:xfrm>
            <a:off x="6213616" y="4746094"/>
            <a:ext cx="447241" cy="523220"/>
          </a:xfrm>
          <a:prstGeom prst="rect">
            <a:avLst/>
          </a:prstGeom>
          <a:noFill/>
        </p:spPr>
        <p:txBody>
          <a:bodyPr wrap="square" rtlCol="0">
            <a:spAutoFit/>
          </a:bodyPr>
          <a:lstStyle/>
          <a:p>
            <a:r>
              <a:rPr lang="de-DE" sz="2800" b="1" dirty="0">
                <a:solidFill>
                  <a:schemeClr val="bg1"/>
                </a:solidFill>
              </a:rPr>
              <a:t>A</a:t>
            </a:r>
          </a:p>
        </p:txBody>
      </p:sp>
      <p:sp>
        <p:nvSpPr>
          <p:cNvPr id="31" name="Textfeld 30">
            <a:extLst>
              <a:ext uri="{FF2B5EF4-FFF2-40B4-BE49-F238E27FC236}">
                <a16:creationId xmlns:a16="http://schemas.microsoft.com/office/drawing/2014/main" id="{4577068A-3912-E574-2EA1-DC5B9741CD41}"/>
              </a:ext>
            </a:extLst>
          </p:cNvPr>
          <p:cNvSpPr txBox="1"/>
          <p:nvPr/>
        </p:nvSpPr>
        <p:spPr>
          <a:xfrm>
            <a:off x="3923244" y="6438675"/>
            <a:ext cx="447241" cy="523220"/>
          </a:xfrm>
          <a:prstGeom prst="rect">
            <a:avLst/>
          </a:prstGeom>
          <a:noFill/>
        </p:spPr>
        <p:txBody>
          <a:bodyPr wrap="square" rtlCol="0">
            <a:spAutoFit/>
          </a:bodyPr>
          <a:lstStyle/>
          <a:p>
            <a:r>
              <a:rPr lang="de-DE" sz="2800" b="1" dirty="0">
                <a:solidFill>
                  <a:schemeClr val="bg1"/>
                </a:solidFill>
              </a:rPr>
              <a:t>B</a:t>
            </a:r>
          </a:p>
        </p:txBody>
      </p:sp>
      <p:sp>
        <p:nvSpPr>
          <p:cNvPr id="32" name="Textfeld 31">
            <a:extLst>
              <a:ext uri="{FF2B5EF4-FFF2-40B4-BE49-F238E27FC236}">
                <a16:creationId xmlns:a16="http://schemas.microsoft.com/office/drawing/2014/main" id="{240398CA-C24D-F358-E745-08D53DEDC336}"/>
              </a:ext>
            </a:extLst>
          </p:cNvPr>
          <p:cNvSpPr txBox="1"/>
          <p:nvPr/>
        </p:nvSpPr>
        <p:spPr>
          <a:xfrm>
            <a:off x="6248299" y="6418892"/>
            <a:ext cx="447241" cy="523220"/>
          </a:xfrm>
          <a:prstGeom prst="rect">
            <a:avLst/>
          </a:prstGeom>
          <a:noFill/>
        </p:spPr>
        <p:txBody>
          <a:bodyPr wrap="square" rtlCol="0">
            <a:spAutoFit/>
          </a:bodyPr>
          <a:lstStyle/>
          <a:p>
            <a:r>
              <a:rPr lang="de-DE" sz="2800" b="1" dirty="0">
                <a:solidFill>
                  <a:schemeClr val="bg1"/>
                </a:solidFill>
              </a:rPr>
              <a:t>C</a:t>
            </a:r>
          </a:p>
        </p:txBody>
      </p:sp>
      <p:sp>
        <p:nvSpPr>
          <p:cNvPr id="33" name="Textfeld 32">
            <a:extLst>
              <a:ext uri="{FF2B5EF4-FFF2-40B4-BE49-F238E27FC236}">
                <a16:creationId xmlns:a16="http://schemas.microsoft.com/office/drawing/2014/main" id="{1C4A600A-6DA2-7C15-F821-814A93389CC8}"/>
              </a:ext>
            </a:extLst>
          </p:cNvPr>
          <p:cNvSpPr txBox="1"/>
          <p:nvPr/>
        </p:nvSpPr>
        <p:spPr>
          <a:xfrm>
            <a:off x="3898793" y="8172492"/>
            <a:ext cx="447241" cy="523220"/>
          </a:xfrm>
          <a:prstGeom prst="rect">
            <a:avLst/>
          </a:prstGeom>
          <a:noFill/>
        </p:spPr>
        <p:txBody>
          <a:bodyPr wrap="square" rtlCol="0">
            <a:spAutoFit/>
          </a:bodyPr>
          <a:lstStyle/>
          <a:p>
            <a:r>
              <a:rPr lang="de-DE" sz="2800" b="1" dirty="0">
                <a:solidFill>
                  <a:schemeClr val="bg1"/>
                </a:solidFill>
              </a:rPr>
              <a:t>D</a:t>
            </a:r>
          </a:p>
        </p:txBody>
      </p:sp>
      <p:sp>
        <p:nvSpPr>
          <p:cNvPr id="34" name="Textfeld 33">
            <a:extLst>
              <a:ext uri="{FF2B5EF4-FFF2-40B4-BE49-F238E27FC236}">
                <a16:creationId xmlns:a16="http://schemas.microsoft.com/office/drawing/2014/main" id="{6D911658-F2DB-EA56-E4F9-EFAA5CAA6445}"/>
              </a:ext>
            </a:extLst>
          </p:cNvPr>
          <p:cNvSpPr txBox="1"/>
          <p:nvPr/>
        </p:nvSpPr>
        <p:spPr>
          <a:xfrm>
            <a:off x="6208062" y="8154046"/>
            <a:ext cx="447241" cy="523220"/>
          </a:xfrm>
          <a:prstGeom prst="rect">
            <a:avLst/>
          </a:prstGeom>
          <a:noFill/>
        </p:spPr>
        <p:txBody>
          <a:bodyPr wrap="square" rtlCol="0">
            <a:spAutoFit/>
          </a:bodyPr>
          <a:lstStyle/>
          <a:p>
            <a:r>
              <a:rPr lang="de-DE" sz="2800" b="1" dirty="0">
                <a:solidFill>
                  <a:schemeClr val="bg1"/>
                </a:solidFill>
              </a:rPr>
              <a:t>E</a:t>
            </a:r>
          </a:p>
        </p:txBody>
      </p:sp>
      <p:sp>
        <p:nvSpPr>
          <p:cNvPr id="23" name="Textfeld 22">
            <a:extLst>
              <a:ext uri="{FF2B5EF4-FFF2-40B4-BE49-F238E27FC236}">
                <a16:creationId xmlns:a16="http://schemas.microsoft.com/office/drawing/2014/main" id="{804E8E1F-D5FC-5124-E643-071CCB2F2F25}"/>
              </a:ext>
            </a:extLst>
          </p:cNvPr>
          <p:cNvSpPr txBox="1"/>
          <p:nvPr/>
        </p:nvSpPr>
        <p:spPr>
          <a:xfrm>
            <a:off x="564029" y="7220768"/>
            <a:ext cx="1684163" cy="1200329"/>
          </a:xfrm>
          <a:prstGeom prst="rect">
            <a:avLst/>
          </a:prstGeom>
          <a:noFill/>
        </p:spPr>
        <p:txBody>
          <a:bodyPr wrap="square">
            <a:spAutoFit/>
          </a:bodyPr>
          <a:lstStyle/>
          <a:p>
            <a:r>
              <a:rPr lang="de-DE" sz="1800" b="1" dirty="0">
                <a:solidFill>
                  <a:schemeClr val="accent5">
                    <a:lumMod val="50000"/>
                  </a:schemeClr>
                </a:solidFill>
                <a:latin typeface="Segoe UI Light" panose="020B0502040204020203" pitchFamily="34" charset="0"/>
                <a:cs typeface="Segoe UI Light" panose="020B0502040204020203" pitchFamily="34" charset="0"/>
              </a:rPr>
              <a:t>1) Den Haag: </a:t>
            </a:r>
            <a:r>
              <a:rPr lang="de-DE" sz="1800" dirty="0" err="1">
                <a:solidFill>
                  <a:schemeClr val="accent5">
                    <a:lumMod val="50000"/>
                  </a:schemeClr>
                </a:solidFill>
                <a:latin typeface="Segoe UI Light" panose="020B0502040204020203" pitchFamily="34" charset="0"/>
                <a:cs typeface="Segoe UI Light" panose="020B0502040204020203" pitchFamily="34" charset="0"/>
              </a:rPr>
              <a:t>hoofdstad</a:t>
            </a:r>
            <a:r>
              <a:rPr lang="de-DE" sz="1800" dirty="0">
                <a:solidFill>
                  <a:schemeClr val="accent5">
                    <a:lumMod val="50000"/>
                  </a:schemeClr>
                </a:solidFill>
                <a:latin typeface="Segoe UI Light" panose="020B0502040204020203" pitchFamily="34" charset="0"/>
                <a:cs typeface="Segoe UI Light" panose="020B0502040204020203" pitchFamily="34" charset="0"/>
              </a:rPr>
              <a:t> van de </a:t>
            </a:r>
            <a:r>
              <a:rPr lang="de-DE" sz="1800" dirty="0" err="1">
                <a:solidFill>
                  <a:schemeClr val="accent5">
                    <a:lumMod val="50000"/>
                  </a:schemeClr>
                </a:solidFill>
                <a:latin typeface="Segoe UI Light" panose="020B0502040204020203" pitchFamily="34" charset="0"/>
                <a:cs typeface="Segoe UI Light" panose="020B0502040204020203" pitchFamily="34" charset="0"/>
              </a:rPr>
              <a:t>provincie</a:t>
            </a:r>
            <a:r>
              <a:rPr lang="de-DE" sz="1800" dirty="0">
                <a:solidFill>
                  <a:schemeClr val="accent5">
                    <a:lumMod val="50000"/>
                  </a:schemeClr>
                </a:solidFill>
                <a:latin typeface="Segoe UI Light" panose="020B0502040204020203" pitchFamily="34" charset="0"/>
                <a:cs typeface="Segoe UI Light" panose="020B0502040204020203" pitchFamily="34" charset="0"/>
              </a:rPr>
              <a:t> </a:t>
            </a:r>
            <a:r>
              <a:rPr lang="de-DE" sz="1800" dirty="0" err="1">
                <a:solidFill>
                  <a:schemeClr val="accent5">
                    <a:lumMod val="50000"/>
                  </a:schemeClr>
                </a:solidFill>
                <a:latin typeface="Segoe UI Light" panose="020B0502040204020203" pitchFamily="34" charset="0"/>
                <a:cs typeface="Segoe UI Light" panose="020B0502040204020203" pitchFamily="34" charset="0"/>
              </a:rPr>
              <a:t>Zuid</a:t>
            </a:r>
            <a:r>
              <a:rPr lang="de-DE" sz="1800" dirty="0">
                <a:solidFill>
                  <a:schemeClr val="accent5">
                    <a:lumMod val="50000"/>
                  </a:schemeClr>
                </a:solidFill>
                <a:latin typeface="Segoe UI Light" panose="020B0502040204020203" pitchFamily="34" charset="0"/>
                <a:cs typeface="Segoe UI Light" panose="020B0502040204020203" pitchFamily="34" charset="0"/>
              </a:rPr>
              <a:t>-Holland</a:t>
            </a:r>
          </a:p>
        </p:txBody>
      </p:sp>
      <p:sp>
        <p:nvSpPr>
          <p:cNvPr id="27" name="Textfeld 26">
            <a:extLst>
              <a:ext uri="{FF2B5EF4-FFF2-40B4-BE49-F238E27FC236}">
                <a16:creationId xmlns:a16="http://schemas.microsoft.com/office/drawing/2014/main" id="{73C7749B-64C5-1468-7FF0-5BA991361D7D}"/>
              </a:ext>
            </a:extLst>
          </p:cNvPr>
          <p:cNvSpPr txBox="1"/>
          <p:nvPr/>
        </p:nvSpPr>
        <p:spPr>
          <a:xfrm>
            <a:off x="6655303" y="5480681"/>
            <a:ext cx="1604704" cy="1477328"/>
          </a:xfrm>
          <a:prstGeom prst="rect">
            <a:avLst/>
          </a:prstGeom>
          <a:noFill/>
        </p:spPr>
        <p:txBody>
          <a:bodyPr wrap="square">
            <a:spAutoFit/>
          </a:bodyPr>
          <a:lstStyle/>
          <a:p>
            <a:r>
              <a:rPr lang="nl-NL" sz="1800" b="1" dirty="0">
                <a:solidFill>
                  <a:schemeClr val="accent5">
                    <a:lumMod val="50000"/>
                  </a:schemeClr>
                </a:solidFill>
                <a:latin typeface="Segoe UI Light" panose="020B0502040204020203" pitchFamily="34" charset="0"/>
                <a:cs typeface="Segoe UI Light" panose="020B0502040204020203" pitchFamily="34" charset="0"/>
              </a:rPr>
              <a:t>2) De Friese meren: </a:t>
            </a:r>
            <a:r>
              <a:rPr lang="nl-NL" sz="1800" dirty="0">
                <a:solidFill>
                  <a:schemeClr val="accent5">
                    <a:lumMod val="50000"/>
                  </a:schemeClr>
                </a:solidFill>
                <a:latin typeface="Segoe UI Light" panose="020B0502040204020203" pitchFamily="34" charset="0"/>
                <a:cs typeface="Segoe UI Light" panose="020B0502040204020203" pitchFamily="34" charset="0"/>
              </a:rPr>
              <a:t>toeristisch gebied in Friesland</a:t>
            </a:r>
          </a:p>
        </p:txBody>
      </p:sp>
      <p:sp>
        <p:nvSpPr>
          <p:cNvPr id="28" name="Textfeld 27">
            <a:extLst>
              <a:ext uri="{FF2B5EF4-FFF2-40B4-BE49-F238E27FC236}">
                <a16:creationId xmlns:a16="http://schemas.microsoft.com/office/drawing/2014/main" id="{2D473E84-41C3-626F-24BD-7E795D6ED351}"/>
              </a:ext>
            </a:extLst>
          </p:cNvPr>
          <p:cNvSpPr txBox="1"/>
          <p:nvPr/>
        </p:nvSpPr>
        <p:spPr>
          <a:xfrm>
            <a:off x="555253" y="5531706"/>
            <a:ext cx="1718752" cy="1477328"/>
          </a:xfrm>
          <a:prstGeom prst="rect">
            <a:avLst/>
          </a:prstGeom>
          <a:noFill/>
        </p:spPr>
        <p:txBody>
          <a:bodyPr wrap="square">
            <a:spAutoFit/>
          </a:bodyPr>
          <a:lstStyle/>
          <a:p>
            <a:r>
              <a:rPr lang="nl-NL" sz="1800" b="1" dirty="0">
                <a:solidFill>
                  <a:schemeClr val="accent5">
                    <a:lumMod val="50000"/>
                  </a:schemeClr>
                </a:solidFill>
                <a:latin typeface="Segoe UI Light" panose="020B0502040204020203" pitchFamily="34" charset="0"/>
                <a:cs typeface="Segoe UI Light" panose="020B0502040204020203" pitchFamily="34" charset="0"/>
              </a:rPr>
              <a:t>3) De Veluwe: </a:t>
            </a:r>
            <a:r>
              <a:rPr lang="nl-NL" sz="1800" dirty="0">
                <a:solidFill>
                  <a:schemeClr val="accent5">
                    <a:lumMod val="50000"/>
                  </a:schemeClr>
                </a:solidFill>
                <a:latin typeface="Segoe UI Light" panose="020B0502040204020203" pitchFamily="34" charset="0"/>
                <a:cs typeface="Segoe UI Light" panose="020B0502040204020203" pitchFamily="34" charset="0"/>
              </a:rPr>
              <a:t>natuurgebied met bos- en </a:t>
            </a:r>
            <a:r>
              <a:rPr lang="nl-NL" sz="1800" dirty="0" err="1">
                <a:solidFill>
                  <a:schemeClr val="accent5">
                    <a:lumMod val="50000"/>
                  </a:schemeClr>
                </a:solidFill>
                <a:latin typeface="Segoe UI Light" panose="020B0502040204020203" pitchFamily="34" charset="0"/>
                <a:cs typeface="Segoe UI Light" panose="020B0502040204020203" pitchFamily="34" charset="0"/>
              </a:rPr>
              <a:t>heideland-schap</a:t>
            </a:r>
            <a:endParaRPr lang="nl-NL" sz="1800" dirty="0">
              <a:solidFill>
                <a:schemeClr val="accent5">
                  <a:lumMod val="50000"/>
                </a:schemeClr>
              </a:solidFill>
              <a:latin typeface="Segoe UI Light" panose="020B0502040204020203" pitchFamily="34" charset="0"/>
              <a:cs typeface="Segoe UI Light" panose="020B0502040204020203" pitchFamily="34" charset="0"/>
            </a:endParaRPr>
          </a:p>
        </p:txBody>
      </p:sp>
      <p:sp>
        <p:nvSpPr>
          <p:cNvPr id="29" name="Textfeld 28">
            <a:extLst>
              <a:ext uri="{FF2B5EF4-FFF2-40B4-BE49-F238E27FC236}">
                <a16:creationId xmlns:a16="http://schemas.microsoft.com/office/drawing/2014/main" id="{72F66D75-5184-6970-D803-1FD52748AA3B}"/>
              </a:ext>
            </a:extLst>
          </p:cNvPr>
          <p:cNvSpPr txBox="1"/>
          <p:nvPr/>
        </p:nvSpPr>
        <p:spPr>
          <a:xfrm>
            <a:off x="6630141" y="7185041"/>
            <a:ext cx="1629866" cy="1754326"/>
          </a:xfrm>
          <a:prstGeom prst="rect">
            <a:avLst/>
          </a:prstGeom>
          <a:noFill/>
        </p:spPr>
        <p:txBody>
          <a:bodyPr wrap="square">
            <a:spAutoFit/>
          </a:bodyPr>
          <a:lstStyle/>
          <a:p>
            <a:r>
              <a:rPr lang="nl-NL" b="1" dirty="0">
                <a:solidFill>
                  <a:schemeClr val="accent5">
                    <a:lumMod val="50000"/>
                  </a:schemeClr>
                </a:solidFill>
                <a:latin typeface="Segoe UI Light" panose="020B0502040204020203" pitchFamily="34" charset="0"/>
                <a:cs typeface="Segoe UI Light" panose="020B0502040204020203" pitchFamily="34" charset="0"/>
              </a:rPr>
              <a:t>4) </a:t>
            </a:r>
            <a:r>
              <a:rPr lang="nl-NL" sz="1800" b="1" dirty="0">
                <a:solidFill>
                  <a:schemeClr val="accent5">
                    <a:lumMod val="50000"/>
                  </a:schemeClr>
                </a:solidFill>
                <a:latin typeface="Segoe UI Light" panose="020B0502040204020203" pitchFamily="34" charset="0"/>
                <a:cs typeface="Segoe UI Light" panose="020B0502040204020203" pitchFamily="34" charset="0"/>
              </a:rPr>
              <a:t>Zuid-Limburg: </a:t>
            </a:r>
            <a:r>
              <a:rPr lang="nl-NL" sz="1800" dirty="0">
                <a:solidFill>
                  <a:schemeClr val="accent5">
                    <a:lumMod val="50000"/>
                  </a:schemeClr>
                </a:solidFill>
                <a:latin typeface="Segoe UI Light" panose="020B0502040204020203" pitchFamily="34" charset="0"/>
                <a:cs typeface="Segoe UI Light" panose="020B0502040204020203" pitchFamily="34" charset="0"/>
              </a:rPr>
              <a:t>wandelgebied met heuvels en prachtige vakwerkhoeves</a:t>
            </a:r>
          </a:p>
        </p:txBody>
      </p:sp>
    </p:spTree>
    <p:extLst>
      <p:ext uri="{BB962C8B-B14F-4D97-AF65-F5344CB8AC3E}">
        <p14:creationId xmlns:p14="http://schemas.microsoft.com/office/powerpoint/2010/main" val="371259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1875"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10">
            <a:extLst>
              <a:ext uri="{FF2B5EF4-FFF2-40B4-BE49-F238E27FC236}">
                <a16:creationId xmlns:a16="http://schemas.microsoft.com/office/drawing/2014/main" id="{5AF1CDAA-519D-6435-370C-F93A8F1168D1}"/>
              </a:ext>
            </a:extLst>
          </p:cNvPr>
          <p:cNvSpPr/>
          <p:nvPr/>
        </p:nvSpPr>
        <p:spPr>
          <a:xfrm>
            <a:off x="388003" y="2067330"/>
            <a:ext cx="7544048" cy="110175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A12ADFDA-4B28-CAA5-0EC4-402896DC573F}"/>
              </a:ext>
            </a:extLst>
          </p:cNvPr>
          <p:cNvSpPr/>
          <p:nvPr/>
        </p:nvSpPr>
        <p:spPr>
          <a:xfrm>
            <a:off x="609090" y="2104908"/>
            <a:ext cx="7145160"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de gedichten op deze en de volgende slides. Kies een gedicht dat je bevalt, lees het hardop voor en leg (mondeling) uit waarom je het geslaagd vindt.</a:t>
            </a:r>
          </a:p>
        </p:txBody>
      </p:sp>
      <p:pic>
        <p:nvPicPr>
          <p:cNvPr id="4" name="Grafik 3">
            <a:extLst>
              <a:ext uri="{FF2B5EF4-FFF2-40B4-BE49-F238E27FC236}">
                <a16:creationId xmlns:a16="http://schemas.microsoft.com/office/drawing/2014/main" id="{4C48DBAE-D3BA-AEDE-56D6-4C8C354ECEFA}"/>
              </a:ext>
            </a:extLst>
          </p:cNvPr>
          <p:cNvPicPr>
            <a:picLocks noChangeAspect="1"/>
          </p:cNvPicPr>
          <p:nvPr/>
        </p:nvPicPr>
        <p:blipFill>
          <a:blip r:embed="rId3"/>
          <a:stretch>
            <a:fillRect/>
          </a:stretch>
        </p:blipFill>
        <p:spPr>
          <a:xfrm>
            <a:off x="3468641" y="3821399"/>
            <a:ext cx="4285609" cy="2859474"/>
          </a:xfrm>
          <a:prstGeom prst="rect">
            <a:avLst/>
          </a:prstGeom>
        </p:spPr>
      </p:pic>
      <p:pic>
        <p:nvPicPr>
          <p:cNvPr id="20" name="Grafik 19">
            <a:extLst>
              <a:ext uri="{FF2B5EF4-FFF2-40B4-BE49-F238E27FC236}">
                <a16:creationId xmlns:a16="http://schemas.microsoft.com/office/drawing/2014/main" id="{AA7BC7C7-E4DB-84BB-BE56-A647FEBD9543}"/>
              </a:ext>
            </a:extLst>
          </p:cNvPr>
          <p:cNvPicPr>
            <a:picLocks noChangeAspect="1"/>
          </p:cNvPicPr>
          <p:nvPr/>
        </p:nvPicPr>
        <p:blipFill>
          <a:blip r:embed="rId4"/>
          <a:stretch>
            <a:fillRect/>
          </a:stretch>
        </p:blipFill>
        <p:spPr>
          <a:xfrm>
            <a:off x="4848178" y="6964536"/>
            <a:ext cx="2906072" cy="2490104"/>
          </a:xfrm>
          <a:prstGeom prst="rect">
            <a:avLst/>
          </a:prstGeom>
        </p:spPr>
      </p:pic>
      <p:pic>
        <p:nvPicPr>
          <p:cNvPr id="23" name="Grafik 22">
            <a:extLst>
              <a:ext uri="{FF2B5EF4-FFF2-40B4-BE49-F238E27FC236}">
                <a16:creationId xmlns:a16="http://schemas.microsoft.com/office/drawing/2014/main" id="{F1020382-6FDD-84F4-A3CB-80059EF2E652}"/>
              </a:ext>
            </a:extLst>
          </p:cNvPr>
          <p:cNvPicPr>
            <a:picLocks noChangeAspect="1"/>
          </p:cNvPicPr>
          <p:nvPr/>
        </p:nvPicPr>
        <p:blipFill>
          <a:blip r:embed="rId5"/>
          <a:stretch>
            <a:fillRect/>
          </a:stretch>
        </p:blipFill>
        <p:spPr>
          <a:xfrm>
            <a:off x="659837" y="3882699"/>
            <a:ext cx="2647034" cy="2827367"/>
          </a:xfrm>
          <a:prstGeom prst="rect">
            <a:avLst/>
          </a:prstGeom>
        </p:spPr>
      </p:pic>
      <p:grpSp>
        <p:nvGrpSpPr>
          <p:cNvPr id="6" name="Gruppieren 5">
            <a:extLst>
              <a:ext uri="{FF2B5EF4-FFF2-40B4-BE49-F238E27FC236}">
                <a16:creationId xmlns:a16="http://schemas.microsoft.com/office/drawing/2014/main" id="{0749F168-BC5E-9AE3-86E0-94AE3EE6676E}"/>
              </a:ext>
            </a:extLst>
          </p:cNvPr>
          <p:cNvGrpSpPr/>
          <p:nvPr/>
        </p:nvGrpSpPr>
        <p:grpSpPr>
          <a:xfrm>
            <a:off x="728942" y="7009799"/>
            <a:ext cx="3156822" cy="2377330"/>
            <a:chOff x="728942" y="6964536"/>
            <a:chExt cx="3156822" cy="2377330"/>
          </a:xfrm>
        </p:grpSpPr>
        <p:pic>
          <p:nvPicPr>
            <p:cNvPr id="11" name="Grafik 10">
              <a:extLst>
                <a:ext uri="{FF2B5EF4-FFF2-40B4-BE49-F238E27FC236}">
                  <a16:creationId xmlns:a16="http://schemas.microsoft.com/office/drawing/2014/main" id="{2594E87B-8953-CDEA-AF0A-625A3141F501}"/>
                </a:ext>
              </a:extLst>
            </p:cNvPr>
            <p:cNvPicPr>
              <a:picLocks noChangeAspect="1"/>
            </p:cNvPicPr>
            <p:nvPr/>
          </p:nvPicPr>
          <p:blipFill>
            <a:blip r:embed="rId6"/>
            <a:stretch>
              <a:fillRect/>
            </a:stretch>
          </p:blipFill>
          <p:spPr>
            <a:xfrm>
              <a:off x="728942" y="6964536"/>
              <a:ext cx="3156822" cy="2204059"/>
            </a:xfrm>
            <a:prstGeom prst="rect">
              <a:avLst/>
            </a:prstGeom>
          </p:spPr>
        </p:pic>
        <p:pic>
          <p:nvPicPr>
            <p:cNvPr id="3" name="Grafik 2">
              <a:extLst>
                <a:ext uri="{FF2B5EF4-FFF2-40B4-BE49-F238E27FC236}">
                  <a16:creationId xmlns:a16="http://schemas.microsoft.com/office/drawing/2014/main" id="{2460374E-EDC1-4CAD-FA0B-D617F1A9D3A7}"/>
                </a:ext>
              </a:extLst>
            </p:cNvPr>
            <p:cNvPicPr>
              <a:picLocks noChangeAspect="1"/>
            </p:cNvPicPr>
            <p:nvPr/>
          </p:nvPicPr>
          <p:blipFill>
            <a:blip r:embed="rId7"/>
            <a:stretch>
              <a:fillRect/>
            </a:stretch>
          </p:blipFill>
          <p:spPr>
            <a:xfrm>
              <a:off x="1763173" y="8995324"/>
              <a:ext cx="1088359" cy="346542"/>
            </a:xfrm>
            <a:prstGeom prst="rect">
              <a:avLst/>
            </a:prstGeom>
          </p:spPr>
        </p:pic>
      </p:grpSp>
    </p:spTree>
    <p:extLst>
      <p:ext uri="{BB962C8B-B14F-4D97-AF65-F5344CB8AC3E}">
        <p14:creationId xmlns:p14="http://schemas.microsoft.com/office/powerpoint/2010/main" val="354766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1875"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3" name="Grafik 2">
            <a:extLst>
              <a:ext uri="{FF2B5EF4-FFF2-40B4-BE49-F238E27FC236}">
                <a16:creationId xmlns:a16="http://schemas.microsoft.com/office/drawing/2014/main" id="{21C3DBCE-8FAF-75D6-FDF8-8FECEB4B673E}"/>
              </a:ext>
            </a:extLst>
          </p:cNvPr>
          <p:cNvPicPr>
            <a:picLocks noChangeAspect="1"/>
          </p:cNvPicPr>
          <p:nvPr/>
        </p:nvPicPr>
        <p:blipFill>
          <a:blip r:embed="rId3"/>
          <a:stretch>
            <a:fillRect/>
          </a:stretch>
        </p:blipFill>
        <p:spPr>
          <a:xfrm>
            <a:off x="728942" y="1928813"/>
            <a:ext cx="3667125" cy="3362325"/>
          </a:xfrm>
          <a:prstGeom prst="rect">
            <a:avLst/>
          </a:prstGeom>
        </p:spPr>
      </p:pic>
      <p:pic>
        <p:nvPicPr>
          <p:cNvPr id="7" name="Grafik 6">
            <a:extLst>
              <a:ext uri="{FF2B5EF4-FFF2-40B4-BE49-F238E27FC236}">
                <a16:creationId xmlns:a16="http://schemas.microsoft.com/office/drawing/2014/main" id="{1FBA46C7-BC55-18DC-D7E2-2350409FCB60}"/>
              </a:ext>
            </a:extLst>
          </p:cNvPr>
          <p:cNvPicPr>
            <a:picLocks noChangeAspect="1"/>
          </p:cNvPicPr>
          <p:nvPr/>
        </p:nvPicPr>
        <p:blipFill>
          <a:blip r:embed="rId4"/>
          <a:stretch>
            <a:fillRect/>
          </a:stretch>
        </p:blipFill>
        <p:spPr>
          <a:xfrm>
            <a:off x="4588659" y="1928115"/>
            <a:ext cx="3007529" cy="4465725"/>
          </a:xfrm>
          <a:prstGeom prst="rect">
            <a:avLst/>
          </a:prstGeom>
        </p:spPr>
      </p:pic>
      <p:pic>
        <p:nvPicPr>
          <p:cNvPr id="12" name="Grafik 11">
            <a:extLst>
              <a:ext uri="{FF2B5EF4-FFF2-40B4-BE49-F238E27FC236}">
                <a16:creationId xmlns:a16="http://schemas.microsoft.com/office/drawing/2014/main" id="{37F00FA5-16F3-F41F-F423-5F4703018391}"/>
              </a:ext>
            </a:extLst>
          </p:cNvPr>
          <p:cNvPicPr>
            <a:picLocks noChangeAspect="1"/>
          </p:cNvPicPr>
          <p:nvPr/>
        </p:nvPicPr>
        <p:blipFill>
          <a:blip r:embed="rId5"/>
          <a:stretch>
            <a:fillRect/>
          </a:stretch>
        </p:blipFill>
        <p:spPr>
          <a:xfrm>
            <a:off x="728942" y="5436295"/>
            <a:ext cx="3045269" cy="3937674"/>
          </a:xfrm>
          <a:prstGeom prst="rect">
            <a:avLst/>
          </a:prstGeom>
        </p:spPr>
      </p:pic>
      <p:pic>
        <p:nvPicPr>
          <p:cNvPr id="21" name="Grafik 20">
            <a:extLst>
              <a:ext uri="{FF2B5EF4-FFF2-40B4-BE49-F238E27FC236}">
                <a16:creationId xmlns:a16="http://schemas.microsoft.com/office/drawing/2014/main" id="{C3006735-80A0-A072-4ABB-993B75AB9D64}"/>
              </a:ext>
            </a:extLst>
          </p:cNvPr>
          <p:cNvPicPr>
            <a:picLocks noChangeAspect="1"/>
          </p:cNvPicPr>
          <p:nvPr/>
        </p:nvPicPr>
        <p:blipFill>
          <a:blip r:embed="rId6"/>
          <a:stretch>
            <a:fillRect/>
          </a:stretch>
        </p:blipFill>
        <p:spPr>
          <a:xfrm>
            <a:off x="4866553" y="6529126"/>
            <a:ext cx="2639046" cy="2844843"/>
          </a:xfrm>
          <a:prstGeom prst="rect">
            <a:avLst/>
          </a:prstGeom>
        </p:spPr>
      </p:pic>
    </p:spTree>
    <p:extLst>
      <p:ext uri="{BB962C8B-B14F-4D97-AF65-F5344CB8AC3E}">
        <p14:creationId xmlns:p14="http://schemas.microsoft.com/office/powerpoint/2010/main" val="248721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3"/>
            <a:ext cx="7632948" cy="7316616"/>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dirty="0">
                <a:solidFill>
                  <a:schemeClr val="tx1"/>
                </a:solidFill>
                <a:latin typeface="Segoe UI Light" panose="020B0502040204020203" pitchFamily="34" charset="0"/>
                <a:cs typeface="Segoe UI Light" panose="020B0502040204020203" pitchFamily="34" charset="0"/>
              </a:rPr>
              <a:t>titel en deel 2A:</a:t>
            </a:r>
          </a:p>
          <a:p>
            <a:r>
              <a:rPr lang="nl-BE" sz="1600" dirty="0">
                <a:solidFill>
                  <a:schemeClr val="tx1"/>
                </a:solidFill>
                <a:latin typeface="Segoe UI Light" panose="020B0502040204020203" pitchFamily="34" charset="0"/>
                <a:cs typeface="Segoe UI Light" panose="020B0502040204020203" pitchFamily="34" charset="0"/>
              </a:rPr>
              <a:t>video: </a:t>
            </a:r>
            <a:r>
              <a:rPr lang="nl-BE" sz="1600" dirty="0">
                <a:solidFill>
                  <a:schemeClr val="tx1"/>
                </a:solidFill>
                <a:latin typeface="Segoe UI Light" panose="020B0502040204020203" pitchFamily="34" charset="0"/>
                <a:cs typeface="Segoe UI Light" panose="020B0502040204020203" pitchFamily="34" charset="0"/>
                <a:hlinkClick r:id="rId3"/>
              </a:rPr>
              <a:t>https://www.youtube.com/watch?v=gAEJHAEBvyI</a:t>
            </a:r>
            <a:r>
              <a:rPr lang="nl-BE" sz="1600" dirty="0">
                <a:solidFill>
                  <a:schemeClr val="tx1"/>
                </a:solidFill>
                <a:latin typeface="Segoe UI Light" panose="020B0502040204020203" pitchFamily="34" charset="0"/>
                <a:cs typeface="Segoe UI Light" panose="020B0502040204020203" pitchFamily="34" charset="0"/>
              </a:rPr>
              <a:t> </a:t>
            </a:r>
          </a:p>
          <a:p>
            <a:endParaRPr lang="nl-BE"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1: foto’s: </a:t>
            </a:r>
          </a:p>
          <a:p>
            <a:r>
              <a:rPr lang="nl-BE" sz="1600" dirty="0">
                <a:solidFill>
                  <a:schemeClr val="tx1"/>
                </a:solidFill>
                <a:latin typeface="Segoe UI Light" panose="020B0502040204020203" pitchFamily="34" charset="0"/>
                <a:cs typeface="Segoe UI Light" panose="020B0502040204020203" pitchFamily="34" charset="0"/>
              </a:rPr>
              <a:t>A) </a:t>
            </a:r>
            <a:r>
              <a:rPr lang="nl-BE" sz="1600" dirty="0" err="1">
                <a:solidFill>
                  <a:schemeClr val="tx1"/>
                </a:solidFill>
                <a:latin typeface="Segoe UI Light" panose="020B0502040204020203" pitchFamily="34" charset="0"/>
                <a:cs typeface="Segoe UI Light" panose="020B0502040204020203" pitchFamily="34" charset="0"/>
              </a:rPr>
              <a:t>Vidar</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Nordli</a:t>
            </a:r>
            <a:r>
              <a:rPr lang="nl-BE" sz="1600" dirty="0">
                <a:solidFill>
                  <a:schemeClr val="tx1"/>
                </a:solidFill>
                <a:latin typeface="Segoe UI Light" panose="020B0502040204020203" pitchFamily="34" charset="0"/>
                <a:cs typeface="Segoe UI Light" panose="020B0502040204020203" pitchFamily="34" charset="0"/>
              </a:rPr>
              <a:t>-Mathisen: </a:t>
            </a:r>
            <a:r>
              <a:rPr lang="nl-BE" sz="1600" dirty="0">
                <a:solidFill>
                  <a:schemeClr val="tx1"/>
                </a:solidFill>
                <a:latin typeface="Segoe UI Light" panose="020B0502040204020203" pitchFamily="34" charset="0"/>
                <a:cs typeface="Segoe UI Light" panose="020B0502040204020203" pitchFamily="34" charset="0"/>
                <a:hlinkClick r:id="rId4"/>
              </a:rPr>
              <a:t>https://madamelefo.com/wp-content/uploads/2019/07/1-vidar-nordli-mathisen-AvnXCFX25GA-unsplash.jpg</a:t>
            </a:r>
            <a:r>
              <a:rPr lang="nl-BE" sz="1600" dirty="0">
                <a:solidFill>
                  <a:schemeClr val="tx1"/>
                </a:solidFill>
                <a:latin typeface="Segoe UI Light" panose="020B0502040204020203" pitchFamily="34" charset="0"/>
                <a:cs typeface="Segoe UI Light" panose="020B0502040204020203" pitchFamily="34" charset="0"/>
              </a:rPr>
              <a:t>  </a:t>
            </a:r>
          </a:p>
          <a:p>
            <a:r>
              <a:rPr lang="nl-BE" sz="1600" dirty="0">
                <a:solidFill>
                  <a:schemeClr val="tx1"/>
                </a:solidFill>
                <a:latin typeface="Segoe UI Light" panose="020B0502040204020203" pitchFamily="34" charset="0"/>
                <a:cs typeface="Segoe UI Light" panose="020B0502040204020203" pitchFamily="34" charset="0"/>
              </a:rPr>
              <a:t>B) Ian </a:t>
            </a:r>
            <a:r>
              <a:rPr lang="nl-BE" sz="1600" dirty="0" err="1">
                <a:solidFill>
                  <a:schemeClr val="tx1"/>
                </a:solidFill>
                <a:latin typeface="Segoe UI Light" panose="020B0502040204020203" pitchFamily="34" charset="0"/>
                <a:cs typeface="Segoe UI Light" panose="020B0502040204020203" pitchFamily="34" charset="0"/>
              </a:rPr>
              <a:t>Romie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Ona</a:t>
            </a:r>
            <a:r>
              <a:rPr lang="nl-BE" sz="1600" dirty="0">
                <a:solidFill>
                  <a:schemeClr val="tx1"/>
                </a:solidFill>
                <a:latin typeface="Segoe UI Light" panose="020B0502040204020203" pitchFamily="34" charset="0"/>
                <a:cs typeface="Segoe UI Light" panose="020B0502040204020203" pitchFamily="34" charset="0"/>
              </a:rPr>
              <a:t>: </a:t>
            </a:r>
            <a:r>
              <a:rPr lang="nl-BE" sz="1600" dirty="0">
                <a:solidFill>
                  <a:schemeClr val="tx1"/>
                </a:solidFill>
                <a:latin typeface="Segoe UI Light" panose="020B0502040204020203" pitchFamily="34" charset="0"/>
                <a:cs typeface="Segoe UI Light" panose="020B0502040204020203" pitchFamily="34" charset="0"/>
                <a:hlinkClick r:id="rId5"/>
              </a:rPr>
              <a:t>https://unsplash.com/photos/x6QdZQkuroI</a:t>
            </a:r>
            <a:r>
              <a:rPr lang="nl-BE" sz="1600" dirty="0">
                <a:solidFill>
                  <a:schemeClr val="tx1"/>
                </a:solidFill>
                <a:latin typeface="Segoe UI Light" panose="020B0502040204020203" pitchFamily="34" charset="0"/>
                <a:cs typeface="Segoe UI Light" panose="020B0502040204020203" pitchFamily="34" charset="0"/>
              </a:rPr>
              <a:t>, </a:t>
            </a:r>
            <a:br>
              <a:rPr lang="nl-BE" sz="1600" dirty="0">
                <a:solidFill>
                  <a:schemeClr val="tx1"/>
                </a:solidFill>
                <a:latin typeface="Segoe UI Light" panose="020B0502040204020203" pitchFamily="34" charset="0"/>
                <a:cs typeface="Segoe UI Light" panose="020B0502040204020203" pitchFamily="34" charset="0"/>
              </a:rPr>
            </a:br>
            <a:r>
              <a:rPr lang="nl-BE" sz="1600" dirty="0">
                <a:solidFill>
                  <a:schemeClr val="tx1"/>
                </a:solidFill>
                <a:latin typeface="Segoe UI Light" panose="020B0502040204020203" pitchFamily="34" charset="0"/>
                <a:cs typeface="Segoe UI Light" panose="020B0502040204020203" pitchFamily="34" charset="0"/>
              </a:rPr>
              <a:t>C) Ian </a:t>
            </a:r>
            <a:r>
              <a:rPr lang="nl-BE" sz="1600" dirty="0" err="1">
                <a:solidFill>
                  <a:schemeClr val="tx1"/>
                </a:solidFill>
                <a:latin typeface="Segoe UI Light" panose="020B0502040204020203" pitchFamily="34" charset="0"/>
                <a:cs typeface="Segoe UI Light" panose="020B0502040204020203" pitchFamily="34" charset="0"/>
              </a:rPr>
              <a:t>Keefe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a:solidFill>
                  <a:schemeClr val="tx1"/>
                </a:solidFill>
                <a:latin typeface="Segoe UI Light" panose="020B0502040204020203" pitchFamily="34" charset="0"/>
                <a:cs typeface="Segoe UI Light" panose="020B0502040204020203" pitchFamily="34" charset="0"/>
                <a:hlinkClick r:id="rId6"/>
              </a:rPr>
              <a:t>https://unsplash.com/photos/OgcJIKRnRC8</a:t>
            </a:r>
            <a:r>
              <a:rPr lang="nl-BE" sz="1600" dirty="0">
                <a:solidFill>
                  <a:schemeClr val="tx1"/>
                </a:solidFill>
                <a:latin typeface="Segoe UI Light" panose="020B0502040204020203" pitchFamily="34" charset="0"/>
                <a:cs typeface="Segoe UI Light" panose="020B0502040204020203" pitchFamily="34" charset="0"/>
              </a:rPr>
              <a:t> </a:t>
            </a:r>
            <a:br>
              <a:rPr lang="nl-BE" sz="1600" dirty="0">
                <a:solidFill>
                  <a:schemeClr val="tx1"/>
                </a:solidFill>
                <a:latin typeface="Segoe UI Light" panose="020B0502040204020203" pitchFamily="34" charset="0"/>
                <a:cs typeface="Segoe UI Light" panose="020B0502040204020203" pitchFamily="34" charset="0"/>
              </a:rPr>
            </a:br>
            <a:r>
              <a:rPr lang="nl-BE" sz="1600" dirty="0">
                <a:solidFill>
                  <a:schemeClr val="tx1"/>
                </a:solidFill>
                <a:latin typeface="Segoe UI Light" panose="020B0502040204020203" pitchFamily="34" charset="0"/>
                <a:cs typeface="Segoe UI Light" panose="020B0502040204020203" pitchFamily="34" charset="0"/>
              </a:rPr>
              <a:t>D) Leon </a:t>
            </a:r>
            <a:r>
              <a:rPr lang="nl-BE" sz="1600" dirty="0" err="1">
                <a:solidFill>
                  <a:schemeClr val="tx1"/>
                </a:solidFill>
                <a:latin typeface="Segoe UI Light" panose="020B0502040204020203" pitchFamily="34" charset="0"/>
                <a:cs typeface="Segoe UI Light" panose="020B0502040204020203" pitchFamily="34" charset="0"/>
              </a:rPr>
              <a:t>Contreras</a:t>
            </a:r>
            <a:r>
              <a:rPr lang="nl-BE" sz="1600" dirty="0">
                <a:solidFill>
                  <a:schemeClr val="tx1"/>
                </a:solidFill>
                <a:latin typeface="Segoe UI Light" panose="020B0502040204020203" pitchFamily="34" charset="0"/>
                <a:cs typeface="Segoe UI Light" panose="020B0502040204020203" pitchFamily="34" charset="0"/>
              </a:rPr>
              <a:t> </a:t>
            </a:r>
            <a:r>
              <a:rPr lang="nl-BE" sz="1600" dirty="0">
                <a:solidFill>
                  <a:schemeClr val="tx1"/>
                </a:solidFill>
                <a:latin typeface="Segoe UI Light" panose="020B0502040204020203" pitchFamily="34" charset="0"/>
                <a:cs typeface="Segoe UI Light" panose="020B0502040204020203" pitchFamily="34" charset="0"/>
                <a:hlinkClick r:id="rId7"/>
              </a:rPr>
              <a:t>https://unsplash.com/photos/YndHL7gQIJE</a:t>
            </a:r>
            <a:r>
              <a:rPr lang="nl-BE" sz="1600" dirty="0">
                <a:solidFill>
                  <a:schemeClr val="tx1"/>
                </a:solidFill>
                <a:latin typeface="Segoe UI Light" panose="020B0502040204020203" pitchFamily="34" charset="0"/>
                <a:cs typeface="Segoe UI Light" panose="020B0502040204020203" pitchFamily="34" charset="0"/>
              </a:rPr>
              <a:t> </a:t>
            </a:r>
            <a:br>
              <a:rPr lang="nl-BE" sz="1600" dirty="0">
                <a:solidFill>
                  <a:schemeClr val="tx1"/>
                </a:solidFill>
                <a:latin typeface="Segoe UI Light" panose="020B0502040204020203" pitchFamily="34" charset="0"/>
                <a:cs typeface="Segoe UI Light" panose="020B0502040204020203" pitchFamily="34" charset="0"/>
              </a:rPr>
            </a:br>
            <a:r>
              <a:rPr lang="nl-BE" sz="1600" dirty="0">
                <a:solidFill>
                  <a:schemeClr val="tx1"/>
                </a:solidFill>
                <a:latin typeface="Segoe UI Light" panose="020B0502040204020203" pitchFamily="34" charset="0"/>
                <a:cs typeface="Segoe UI Light" panose="020B0502040204020203" pitchFamily="34" charset="0"/>
              </a:rPr>
              <a:t>E) Patrick Hendry </a:t>
            </a:r>
            <a:r>
              <a:rPr lang="nl-BE" sz="1600" dirty="0">
                <a:solidFill>
                  <a:schemeClr val="tx1"/>
                </a:solidFill>
                <a:latin typeface="Segoe UI Light" panose="020B0502040204020203" pitchFamily="34" charset="0"/>
                <a:cs typeface="Segoe UI Light" panose="020B0502040204020203" pitchFamily="34" charset="0"/>
                <a:hlinkClick r:id="rId8"/>
              </a:rPr>
              <a:t>https://unsplash.com/photos/eDgUyGu93Yw</a:t>
            </a:r>
            <a:r>
              <a:rPr lang="nl-BE" sz="1600" dirty="0">
                <a:solidFill>
                  <a:schemeClr val="tx1"/>
                </a:solidFill>
                <a:latin typeface="Segoe UI Light" panose="020B0502040204020203" pitchFamily="34" charset="0"/>
                <a:cs typeface="Segoe UI Light" panose="020B0502040204020203" pitchFamily="34" charset="0"/>
              </a:rPr>
              <a:t> </a:t>
            </a:r>
            <a:br>
              <a:rPr lang="nl-BE" sz="1600" dirty="0">
                <a:solidFill>
                  <a:schemeClr val="tx1"/>
                </a:solidFill>
                <a:latin typeface="Segoe UI Light" panose="020B0502040204020203" pitchFamily="34" charset="0"/>
                <a:cs typeface="Segoe UI Light" panose="020B0502040204020203" pitchFamily="34" charset="0"/>
              </a:rPr>
            </a:br>
            <a:r>
              <a:rPr lang="nl-BE" sz="1600" dirty="0">
                <a:solidFill>
                  <a:schemeClr val="tx1"/>
                </a:solidFill>
                <a:latin typeface="Segoe UI Light" panose="020B0502040204020203" pitchFamily="34" charset="0"/>
                <a:cs typeface="Segoe UI Light" panose="020B0502040204020203" pitchFamily="34" charset="0"/>
              </a:rPr>
              <a:t>F) S&amp;B </a:t>
            </a:r>
            <a:r>
              <a:rPr lang="nl-BE" sz="1600" dirty="0" err="1">
                <a:solidFill>
                  <a:schemeClr val="tx1"/>
                </a:solidFill>
                <a:latin typeface="Segoe UI Light" panose="020B0502040204020203" pitchFamily="34" charset="0"/>
                <a:cs typeface="Segoe UI Light" panose="020B0502040204020203" pitchFamily="34" charset="0"/>
              </a:rPr>
              <a:t>Vonlanthen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a:solidFill>
                  <a:schemeClr val="tx1"/>
                </a:solidFill>
                <a:latin typeface="Segoe UI Light" panose="020B0502040204020203" pitchFamily="34" charset="0"/>
                <a:cs typeface="Segoe UI Light" panose="020B0502040204020203" pitchFamily="34" charset="0"/>
                <a:hlinkClick r:id="rId9"/>
              </a:rPr>
              <a:t>https://unsplash.com/photos/CMpmgBy833w</a:t>
            </a:r>
            <a:r>
              <a:rPr lang="nl-BE" sz="1600" dirty="0">
                <a:solidFill>
                  <a:schemeClr val="tx1"/>
                </a:solidFill>
                <a:latin typeface="Segoe UI Light" panose="020B0502040204020203" pitchFamily="34" charset="0"/>
                <a:cs typeface="Segoe UI Light" panose="020B0502040204020203" pitchFamily="34" charset="0"/>
              </a:rPr>
              <a:t> </a:t>
            </a:r>
          </a:p>
          <a:p>
            <a:endParaRPr lang="nl-BE" sz="1600" b="1"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3:</a:t>
            </a:r>
          </a:p>
          <a:p>
            <a:r>
              <a:rPr lang="nl-BE" sz="1600" dirty="0">
                <a:solidFill>
                  <a:schemeClr val="tx1"/>
                </a:solidFill>
                <a:latin typeface="Segoe UI Light" panose="020B0502040204020203" pitchFamily="34" charset="0"/>
                <a:cs typeface="Segoe UI Light" panose="020B0502040204020203" pitchFamily="34" charset="0"/>
              </a:rPr>
              <a:t>reacties: </a:t>
            </a:r>
            <a:r>
              <a:rPr lang="nl-BE" sz="1600" dirty="0">
                <a:solidFill>
                  <a:schemeClr val="tx1"/>
                </a:solidFill>
                <a:latin typeface="Segoe UI Light" panose="020B0502040204020203" pitchFamily="34" charset="0"/>
                <a:cs typeface="Segoe UI Light" panose="020B0502040204020203" pitchFamily="34" charset="0"/>
                <a:hlinkClick r:id="rId3"/>
              </a:rPr>
              <a:t>https://www.youtube.com/watch?v=gAEJHAEBvyI</a:t>
            </a:r>
            <a:r>
              <a:rPr lang="nl-BE" sz="1600" dirty="0">
                <a:solidFill>
                  <a:schemeClr val="tx1"/>
                </a:solidFill>
                <a:latin typeface="Segoe UI Light" panose="020B0502040204020203" pitchFamily="34" charset="0"/>
                <a:cs typeface="Segoe UI Light" panose="020B0502040204020203" pitchFamily="34" charset="0"/>
              </a:rPr>
              <a:t> </a:t>
            </a:r>
          </a:p>
          <a:p>
            <a:endParaRPr lang="nl-BE"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4: </a:t>
            </a:r>
          </a:p>
          <a:p>
            <a:r>
              <a:rPr lang="nl-NL" sz="1600" dirty="0">
                <a:solidFill>
                  <a:schemeClr val="tx1"/>
                </a:solidFill>
                <a:latin typeface="Segoe UI Light" panose="020B0502040204020203" pitchFamily="34" charset="0"/>
                <a:cs typeface="Segoe UI Light" panose="020B0502040204020203" pitchFamily="34" charset="0"/>
              </a:rPr>
              <a:t>artikelfragmenten:</a:t>
            </a:r>
          </a:p>
          <a:p>
            <a:r>
              <a:rPr lang="nl-NL" sz="1600" dirty="0">
                <a:solidFill>
                  <a:schemeClr val="tx1"/>
                </a:solidFill>
                <a:latin typeface="Segoe UI Light" panose="020B0502040204020203" pitchFamily="34" charset="0"/>
                <a:cs typeface="Segoe UI Light" panose="020B0502040204020203" pitchFamily="34" charset="0"/>
                <a:hlinkClick r:id="rId10"/>
              </a:rPr>
              <a:t>https://www.vakantieweb.be/artikel/nederland-verrassend-vakantieland</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hlinkClick r:id="rId11"/>
              </a:rPr>
              <a:t>https://www.columbusmagazine.nl/artikel/1553/nederland-vakantieland</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hlinkClick r:id="rId12"/>
              </a:rPr>
              <a:t>https://www.nporadio1.nl/nieuws/binnenland/a170f46b-2611-41c5-a45a-0bf809abc1e8/we-herontdekken-nederland-als-vakantieland</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grafieken uit “Trendrapport toerisme, recreatie en vrije tijd 2021”:</a:t>
            </a:r>
            <a:r>
              <a:rPr lang="nl-NL" sz="1600" b="1" dirty="0">
                <a:solidFill>
                  <a:schemeClr val="tx1"/>
                </a:solidFill>
                <a:latin typeface="Segoe UI Light" panose="020B0502040204020203" pitchFamily="34" charset="0"/>
                <a:cs typeface="Segoe UI Light" panose="020B0502040204020203" pitchFamily="34" charset="0"/>
              </a:rPr>
              <a:t> </a:t>
            </a:r>
            <a:endParaRPr lang="nl-BE" sz="1600" b="1" dirty="0">
              <a:solidFill>
                <a:schemeClr val="tx1"/>
              </a:solidFill>
              <a:latin typeface="Segoe UI Light" panose="020B0502040204020203" pitchFamily="34" charset="0"/>
              <a:cs typeface="Segoe UI Light" panose="020B0502040204020203" pitchFamily="34" charset="0"/>
            </a:endParaRPr>
          </a:p>
          <a:p>
            <a:r>
              <a:rPr lang="nl-BE" sz="1600" dirty="0">
                <a:solidFill>
                  <a:schemeClr val="tx1"/>
                </a:solidFill>
                <a:latin typeface="Segoe UI Light" panose="020B0502040204020203" pitchFamily="34" charset="0"/>
                <a:cs typeface="Segoe UI Light" panose="020B0502040204020203" pitchFamily="34" charset="0"/>
                <a:hlinkClick r:id="rId13"/>
              </a:rPr>
              <a:t>https://www.cbs.nl/-/media/_pdf/2021/50/trendrapport-2021-deel-2.pdf</a:t>
            </a:r>
            <a:r>
              <a:rPr lang="nl-BE" sz="1600" dirty="0">
                <a:solidFill>
                  <a:schemeClr val="tx1"/>
                </a:solidFill>
                <a:latin typeface="Segoe UI Light" panose="020B0502040204020203" pitchFamily="34" charset="0"/>
                <a:cs typeface="Segoe UI Light" panose="020B0502040204020203" pitchFamily="34" charset="0"/>
              </a:rPr>
              <a:t> </a:t>
            </a:r>
          </a:p>
          <a:p>
            <a:endParaRPr lang="nl-BE" sz="1600" b="1"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deel 5:</a:t>
            </a:r>
          </a:p>
          <a:p>
            <a:r>
              <a:rPr lang="de-DE" sz="1600" dirty="0" err="1">
                <a:solidFill>
                  <a:schemeClr val="tx1"/>
                </a:solidFill>
                <a:latin typeface="Segoe UI Light" panose="020B0502040204020203" pitchFamily="34" charset="0"/>
                <a:cs typeface="Segoe UI Light" panose="020B0502040204020203" pitchFamily="34" charset="0"/>
              </a:rPr>
              <a:t>foto‘s</a:t>
            </a:r>
            <a:r>
              <a:rPr lang="de-DE" sz="1600" dirty="0">
                <a:solidFill>
                  <a:schemeClr val="tx1"/>
                </a:solidFill>
                <a:latin typeface="Segoe UI Light" panose="020B0502040204020203" pitchFamily="34" charset="0"/>
                <a:cs typeface="Segoe UI Light" panose="020B0502040204020203" pitchFamily="34" charset="0"/>
              </a:rPr>
              <a:t> </a:t>
            </a:r>
            <a:r>
              <a:rPr lang="de-DE" sz="1600" dirty="0" err="1">
                <a:solidFill>
                  <a:schemeClr val="tx1"/>
                </a:solidFill>
                <a:latin typeface="Segoe UI Light" panose="020B0502040204020203" pitchFamily="34" charset="0"/>
                <a:cs typeface="Segoe UI Light" panose="020B0502040204020203" pitchFamily="34" charset="0"/>
              </a:rPr>
              <a:t>uit</a:t>
            </a:r>
            <a:r>
              <a:rPr lang="de-DE" sz="1600" dirty="0">
                <a:solidFill>
                  <a:schemeClr val="tx1"/>
                </a:solidFill>
                <a:latin typeface="Segoe UI Light" panose="020B0502040204020203" pitchFamily="34" charset="0"/>
                <a:cs typeface="Segoe UI Light" panose="020B0502040204020203" pitchFamily="34" charset="0"/>
              </a:rPr>
              <a:t> </a:t>
            </a:r>
            <a:r>
              <a:rPr lang="de-DE" sz="1600" dirty="0">
                <a:solidFill>
                  <a:schemeClr val="tx1"/>
                </a:solidFill>
                <a:latin typeface="Segoe UI Light" panose="020B0502040204020203" pitchFamily="34" charset="0"/>
                <a:cs typeface="Segoe UI Light" panose="020B0502040204020203" pitchFamily="34" charset="0"/>
                <a:hlinkClick r:id="rId14"/>
              </a:rPr>
              <a:t>https://www.27vakantiedagen.nl/mooiste-plekken-nederland/</a:t>
            </a:r>
            <a:r>
              <a:rPr lang="de-DE" sz="1600" dirty="0">
                <a:solidFill>
                  <a:schemeClr val="tx1"/>
                </a:solidFill>
                <a:latin typeface="Segoe UI Light" panose="020B0502040204020203" pitchFamily="34" charset="0"/>
                <a:cs typeface="Segoe UI Light" panose="020B0502040204020203" pitchFamily="34" charset="0"/>
              </a:rPr>
              <a:t> </a:t>
            </a:r>
            <a:endParaRPr lang="nl-NL" sz="1600" dirty="0">
              <a:solidFill>
                <a:schemeClr val="tx1"/>
              </a:solidFill>
              <a:latin typeface="Segoe UI Light" panose="020B0502040204020203" pitchFamily="34" charset="0"/>
              <a:cs typeface="Segoe UI Light" panose="020B0502040204020203" pitchFamily="34" charset="0"/>
            </a:endParaRPr>
          </a:p>
          <a:p>
            <a:endParaRPr lang="nl-NL" sz="1600" dirty="0">
              <a:solidFill>
                <a:schemeClr val="tx1"/>
              </a:solidFill>
              <a:latin typeface="Segoe UI Light" panose="020B0502040204020203" pitchFamily="34" charset="0"/>
              <a:cs typeface="Segoe UI Light" panose="020B0502040204020203" pitchFamily="34" charset="0"/>
            </a:endParaRP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9503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2"/>
            <a:ext cx="7495061" cy="2425673"/>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2A</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EN LUISTEREN </a:t>
            </a:r>
            <a:r>
              <a:rPr lang="en-US" sz="1600" b="1" dirty="0">
                <a:latin typeface="Segoe UI" panose="020B0502040204020203" pitchFamily="34" charset="0"/>
                <a:cs typeface="Segoe UI" panose="020B0502040204020203" pitchFamily="34" charset="0"/>
              </a:rPr>
              <a:t>(IN GROTE LIJNEN)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6521763" cy="2222019"/>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Je kijkt nu naar een video van het Jeugdjournaal, een dagelijkse nieuwsuitzending van de Nederlandse omroep NOS. Bantwoord de volgende vragen mondeling:</a:t>
            </a:r>
            <a:endPar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07000"/>
              </a:lnSpc>
              <a:spcBef>
                <a:spcPts val="600"/>
              </a:spcBef>
              <a:buFont typeface="+mj-lt"/>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Waarover denkt de regering na in verband met de zomer- en kerstvakantie in Nederland?</a:t>
            </a:r>
          </a:p>
          <a:p>
            <a:pPr marL="342900" indent="-342900">
              <a:lnSpc>
                <a:spcPct val="107000"/>
              </a:lnSpc>
              <a:buFont typeface="+mj-lt"/>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Wat vinden de kinderen en jongeren over het algemeen van dit idee?</a:t>
            </a:r>
            <a:endParaRPr lang="nl-BE" dirty="0">
              <a:solidFill>
                <a:schemeClr val="bg1"/>
              </a:solidFill>
              <a:latin typeface="Segoe UI" panose="020B0502040204020203" pitchFamily="34" charset="0"/>
              <a:cs typeface="Segoe UI" panose="020B0502040204020203" pitchFamily="34" charset="0"/>
            </a:endParaRPr>
          </a:p>
        </p:txBody>
      </p:sp>
      <p:pic>
        <p:nvPicPr>
          <p:cNvPr id="21" name="Grafik 20">
            <a:hlinkClick r:id="rId3"/>
            <a:extLst>
              <a:ext uri="{FF2B5EF4-FFF2-40B4-BE49-F238E27FC236}">
                <a16:creationId xmlns:a16="http://schemas.microsoft.com/office/drawing/2014/main" id="{4FA1CFE9-13EC-4E4F-BA16-150259164771}"/>
              </a:ext>
            </a:extLst>
          </p:cNvPr>
          <p:cNvPicPr>
            <a:picLocks noChangeAspect="1"/>
          </p:cNvPicPr>
          <p:nvPr/>
        </p:nvPicPr>
        <p:blipFill>
          <a:blip r:embed="rId4"/>
          <a:stretch>
            <a:fillRect/>
          </a:stretch>
        </p:blipFill>
        <p:spPr>
          <a:xfrm>
            <a:off x="2194147" y="5508531"/>
            <a:ext cx="4112332" cy="2731517"/>
          </a:xfrm>
          <a:prstGeom prst="rect">
            <a:avLst/>
          </a:prstGeom>
        </p:spPr>
      </p:pic>
      <p:grpSp>
        <p:nvGrpSpPr>
          <p:cNvPr id="22" name="Group 3">
            <a:extLst>
              <a:ext uri="{FF2B5EF4-FFF2-40B4-BE49-F238E27FC236}">
                <a16:creationId xmlns:a16="http://schemas.microsoft.com/office/drawing/2014/main" id="{F830D549-D0CA-4593-943C-861F8391FD54}"/>
              </a:ext>
            </a:extLst>
          </p:cNvPr>
          <p:cNvGrpSpPr/>
          <p:nvPr/>
        </p:nvGrpSpPr>
        <p:grpSpPr>
          <a:xfrm>
            <a:off x="1991328" y="5363289"/>
            <a:ext cx="356101" cy="347682"/>
            <a:chOff x="3907215" y="3388743"/>
            <a:chExt cx="356101" cy="360000"/>
          </a:xfrm>
        </p:grpSpPr>
        <p:cxnSp>
          <p:nvCxnSpPr>
            <p:cNvPr id="24" name="Straight Connector 11">
              <a:extLst>
                <a:ext uri="{FF2B5EF4-FFF2-40B4-BE49-F238E27FC236}">
                  <a16:creationId xmlns:a16="http://schemas.microsoft.com/office/drawing/2014/main" id="{C4D33DC6-23BB-4C3F-A6B5-3179B2804B39}"/>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25" name="Straight Connector 65">
              <a:extLst>
                <a:ext uri="{FF2B5EF4-FFF2-40B4-BE49-F238E27FC236}">
                  <a16:creationId xmlns:a16="http://schemas.microsoft.com/office/drawing/2014/main" id="{C08950E2-BF49-4C44-842D-F5C346F7BD2D}"/>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6" name="Picture 19">
            <a:extLst>
              <a:ext uri="{FF2B5EF4-FFF2-40B4-BE49-F238E27FC236}">
                <a16:creationId xmlns:a16="http://schemas.microsoft.com/office/drawing/2014/main" id="{E3A69E2E-73A8-4004-A6F3-799D9E2F4FA3}"/>
              </a:ext>
            </a:extLst>
          </p:cNvPr>
          <p:cNvPicPr>
            <a:picLocks noChangeAspect="1"/>
          </p:cNvPicPr>
          <p:nvPr/>
        </p:nvPicPr>
        <p:blipFill>
          <a:blip r:embed="rId5"/>
          <a:stretch>
            <a:fillRect/>
          </a:stretch>
        </p:blipFill>
        <p:spPr>
          <a:xfrm rot="16200000">
            <a:off x="2022496" y="8048930"/>
            <a:ext cx="382714" cy="445047"/>
          </a:xfrm>
          <a:prstGeom prst="rect">
            <a:avLst/>
          </a:prstGeom>
        </p:spPr>
      </p:pic>
      <p:pic>
        <p:nvPicPr>
          <p:cNvPr id="27" name="Picture 72">
            <a:extLst>
              <a:ext uri="{FF2B5EF4-FFF2-40B4-BE49-F238E27FC236}">
                <a16:creationId xmlns:a16="http://schemas.microsoft.com/office/drawing/2014/main" id="{C83C0607-F85F-49EB-BF0C-60E2F0D726A4}"/>
              </a:ext>
            </a:extLst>
          </p:cNvPr>
          <p:cNvPicPr>
            <a:picLocks noChangeAspect="1"/>
          </p:cNvPicPr>
          <p:nvPr/>
        </p:nvPicPr>
        <p:blipFill>
          <a:blip r:embed="rId5"/>
          <a:stretch>
            <a:fillRect/>
          </a:stretch>
        </p:blipFill>
        <p:spPr>
          <a:xfrm rot="5400000">
            <a:off x="6065201" y="5257189"/>
            <a:ext cx="396274" cy="445047"/>
          </a:xfrm>
          <a:prstGeom prst="rect">
            <a:avLst/>
          </a:prstGeom>
        </p:spPr>
      </p:pic>
      <p:pic>
        <p:nvPicPr>
          <p:cNvPr id="28" name="Picture 73">
            <a:extLst>
              <a:ext uri="{FF2B5EF4-FFF2-40B4-BE49-F238E27FC236}">
                <a16:creationId xmlns:a16="http://schemas.microsoft.com/office/drawing/2014/main" id="{9B73C293-9758-4819-8DFC-86CE0777DFCB}"/>
              </a:ext>
            </a:extLst>
          </p:cNvPr>
          <p:cNvPicPr>
            <a:picLocks noChangeAspect="1"/>
          </p:cNvPicPr>
          <p:nvPr/>
        </p:nvPicPr>
        <p:blipFill>
          <a:blip r:embed="rId5"/>
          <a:stretch>
            <a:fillRect/>
          </a:stretch>
        </p:blipFill>
        <p:spPr>
          <a:xfrm rot="10800000">
            <a:off x="6133790" y="8001943"/>
            <a:ext cx="396274" cy="429818"/>
          </a:xfrm>
          <a:prstGeom prst="rect">
            <a:avLst/>
          </a:prstGeom>
        </p:spPr>
      </p:pic>
      <p:grpSp>
        <p:nvGrpSpPr>
          <p:cNvPr id="29" name="Group 2">
            <a:extLst>
              <a:ext uri="{FF2B5EF4-FFF2-40B4-BE49-F238E27FC236}">
                <a16:creationId xmlns:a16="http://schemas.microsoft.com/office/drawing/2014/main" id="{DEE975C1-8BBF-4560-A752-083A0F8B29A2}"/>
              </a:ext>
            </a:extLst>
          </p:cNvPr>
          <p:cNvGrpSpPr/>
          <p:nvPr/>
        </p:nvGrpSpPr>
        <p:grpSpPr>
          <a:xfrm>
            <a:off x="3978138" y="6661867"/>
            <a:ext cx="621769" cy="600494"/>
            <a:chOff x="5909905" y="4792536"/>
            <a:chExt cx="1011025" cy="1011025"/>
          </a:xfrm>
        </p:grpSpPr>
        <p:sp>
          <p:nvSpPr>
            <p:cNvPr id="30" name="Oval 14">
              <a:extLst>
                <a:ext uri="{FF2B5EF4-FFF2-40B4-BE49-F238E27FC236}">
                  <a16:creationId xmlns:a16="http://schemas.microsoft.com/office/drawing/2014/main" id="{700E0EBD-4C6B-47FA-B5A5-515F98EFF240}"/>
                </a:ext>
              </a:extLst>
            </p:cNvPr>
            <p:cNvSpPr/>
            <p:nvPr/>
          </p:nvSpPr>
          <p:spPr>
            <a:xfrm>
              <a:off x="5909905" y="4792536"/>
              <a:ext cx="1011025" cy="1011025"/>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Isosceles Triangle 16">
              <a:hlinkClick r:id="rId3"/>
              <a:extLst>
                <a:ext uri="{FF2B5EF4-FFF2-40B4-BE49-F238E27FC236}">
                  <a16:creationId xmlns:a16="http://schemas.microsoft.com/office/drawing/2014/main" id="{3131791E-CF9A-45E5-9397-2528FCD766D1}"/>
                </a:ext>
              </a:extLst>
            </p:cNvPr>
            <p:cNvSpPr/>
            <p:nvPr/>
          </p:nvSpPr>
          <p:spPr>
            <a:xfrm rot="5400000">
              <a:off x="6249249" y="5102833"/>
              <a:ext cx="435905" cy="37578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42" name="Rectangle 69">
            <a:hlinkClick r:id="rId3"/>
            <a:extLst>
              <a:ext uri="{FF2B5EF4-FFF2-40B4-BE49-F238E27FC236}">
                <a16:creationId xmlns:a16="http://schemas.microsoft.com/office/drawing/2014/main" id="{F84C6C37-5D27-4958-88F2-DCC832BEC0B0}"/>
              </a:ext>
            </a:extLst>
          </p:cNvPr>
          <p:cNvSpPr/>
          <p:nvPr/>
        </p:nvSpPr>
        <p:spPr>
          <a:xfrm>
            <a:off x="2147939" y="5470563"/>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72281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3"/>
            <a:ext cx="7632948" cy="4785138"/>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dirty="0">
                <a:solidFill>
                  <a:schemeClr val="tx1"/>
                </a:solidFill>
                <a:latin typeface="Segoe UI Light" panose="020B0502040204020203" pitchFamily="34" charset="0"/>
                <a:cs typeface="Segoe UI Light" panose="020B0502040204020203" pitchFamily="34" charset="0"/>
              </a:rPr>
              <a:t>deel 6:</a:t>
            </a:r>
          </a:p>
          <a:p>
            <a:r>
              <a:rPr lang="nl-BE" sz="1600" dirty="0">
                <a:solidFill>
                  <a:schemeClr val="tx1"/>
                </a:solidFill>
                <a:latin typeface="Segoe UI Light" panose="020B0502040204020203" pitchFamily="34" charset="0"/>
                <a:cs typeface="Segoe UI Light" panose="020B0502040204020203" pitchFamily="34" charset="0"/>
              </a:rPr>
              <a:t>gedichten:</a:t>
            </a:r>
          </a:p>
          <a:p>
            <a:r>
              <a:rPr lang="nl-NL" sz="1600" dirty="0">
                <a:solidFill>
                  <a:schemeClr val="tx1"/>
                </a:solidFill>
                <a:latin typeface="Segoe UI Light" panose="020B0502040204020203" pitchFamily="34" charset="0"/>
                <a:cs typeface="Segoe UI Light" panose="020B0502040204020203" pitchFamily="34" charset="0"/>
              </a:rPr>
              <a:t>We keken zo uit… </a:t>
            </a:r>
            <a:r>
              <a:rPr lang="nl-NL" sz="1600" dirty="0">
                <a:solidFill>
                  <a:schemeClr val="tx1"/>
                </a:solidFill>
                <a:latin typeface="Segoe UI Light" panose="020B0502040204020203" pitchFamily="34" charset="0"/>
                <a:cs typeface="Segoe UI Light" panose="020B0502040204020203" pitchFamily="34" charset="0"/>
                <a:hlinkClick r:id="rId3"/>
              </a:rPr>
              <a:t>https://www.pinterest.de/pin/661395895276405212/</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Eindelijk is het nu… </a:t>
            </a:r>
            <a:r>
              <a:rPr lang="nl-NL" sz="1600" dirty="0">
                <a:solidFill>
                  <a:schemeClr val="tx1"/>
                </a:solidFill>
                <a:latin typeface="Segoe UI Light" panose="020B0502040204020203" pitchFamily="34" charset="0"/>
                <a:cs typeface="Segoe UI Light" panose="020B0502040204020203" pitchFamily="34" charset="0"/>
                <a:hlinkClick r:id="rId4"/>
              </a:rPr>
              <a:t>https://www.knipoog.nu/vakantie-3/</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Liggend in </a:t>
            </a:r>
            <a:r>
              <a:rPr lang="nl-NL" sz="1600" dirty="0" err="1">
                <a:solidFill>
                  <a:schemeClr val="tx1"/>
                </a:solidFill>
                <a:latin typeface="Segoe UI Light" panose="020B0502040204020203" pitchFamily="34" charset="0"/>
                <a:cs typeface="Segoe UI Light" panose="020B0502040204020203" pitchFamily="34" charset="0"/>
              </a:rPr>
              <a:t>hetz</a:t>
            </a:r>
            <a:r>
              <a:rPr lang="nl-NL" sz="1600" dirty="0">
                <a:solidFill>
                  <a:schemeClr val="tx1"/>
                </a:solidFill>
                <a:latin typeface="Segoe UI Light" panose="020B0502040204020203" pitchFamily="34" charset="0"/>
                <a:cs typeface="Segoe UI Light" panose="020B0502040204020203" pitchFamily="34" charset="0"/>
              </a:rPr>
              <a:t> </a:t>
            </a:r>
            <a:r>
              <a:rPr lang="nl-NL" sz="1600" dirty="0" err="1">
                <a:solidFill>
                  <a:schemeClr val="tx1"/>
                </a:solidFill>
                <a:latin typeface="Segoe UI Light" panose="020B0502040204020203" pitchFamily="34" charset="0"/>
                <a:cs typeface="Segoe UI Light" panose="020B0502040204020203" pitchFamily="34" charset="0"/>
              </a:rPr>
              <a:t>achte</a:t>
            </a:r>
            <a:r>
              <a:rPr lang="nl-NL" sz="1600" dirty="0">
                <a:solidFill>
                  <a:schemeClr val="tx1"/>
                </a:solidFill>
                <a:latin typeface="Segoe UI Light" panose="020B0502040204020203" pitchFamily="34" charset="0"/>
                <a:cs typeface="Segoe UI Light" panose="020B0502040204020203" pitchFamily="34" charset="0"/>
              </a:rPr>
              <a:t> zand  </a:t>
            </a:r>
            <a:r>
              <a:rPr lang="nl-NL" sz="1600" dirty="0">
                <a:solidFill>
                  <a:schemeClr val="tx1"/>
                </a:solidFill>
                <a:latin typeface="Segoe UI Light" panose="020B0502040204020203" pitchFamily="34" charset="0"/>
                <a:cs typeface="Segoe UI Light" panose="020B0502040204020203" pitchFamily="34" charset="0"/>
                <a:hlinkClick r:id="rId5"/>
              </a:rPr>
              <a:t>https://123gedichten.wordpress.com/2013/07/05/vakantie/</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Hangmat: </a:t>
            </a:r>
            <a:r>
              <a:rPr lang="nl-NL" sz="1600" dirty="0">
                <a:solidFill>
                  <a:schemeClr val="tx1"/>
                </a:solidFill>
                <a:latin typeface="Segoe UI Light" panose="020B0502040204020203" pitchFamily="34" charset="0"/>
                <a:cs typeface="Segoe UI Light" panose="020B0502040204020203" pitchFamily="34" charset="0"/>
                <a:hlinkClick r:id="rId6"/>
              </a:rPr>
              <a:t>https://www.pinterest.de/pin/696580267359227541/</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Hier in het midden: </a:t>
            </a:r>
            <a:r>
              <a:rPr lang="nl-NL" sz="1600" dirty="0">
                <a:solidFill>
                  <a:schemeClr val="tx1"/>
                </a:solidFill>
                <a:latin typeface="Segoe UI Light" panose="020B0502040204020203" pitchFamily="34" charset="0"/>
                <a:cs typeface="Segoe UI Light" panose="020B0502040204020203" pitchFamily="34" charset="0"/>
                <a:hlinkClick r:id="rId7"/>
              </a:rPr>
              <a:t>https://www.flowmagazine.nl/lezen-luisteren-doen/gedicht-van-de-week-11-augustus.html</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Ben toe aan vakantie: </a:t>
            </a:r>
            <a:r>
              <a:rPr lang="nl-NL" sz="1600" dirty="0">
                <a:solidFill>
                  <a:schemeClr val="tx1"/>
                </a:solidFill>
                <a:latin typeface="Segoe UI Light" panose="020B0502040204020203" pitchFamily="34" charset="0"/>
                <a:cs typeface="Segoe UI Light" panose="020B0502040204020203" pitchFamily="34" charset="0"/>
                <a:hlinkClick r:id="rId8"/>
              </a:rPr>
              <a:t>https://taallent.wordpress.com/2021/07/27/vakantie-2/comment-page-1/</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Ik zie wel wat de dag…: </a:t>
            </a:r>
            <a:r>
              <a:rPr lang="nl-NL" sz="1600" dirty="0">
                <a:solidFill>
                  <a:schemeClr val="tx1"/>
                </a:solidFill>
                <a:latin typeface="Segoe UI Light" panose="020B0502040204020203" pitchFamily="34" charset="0"/>
                <a:cs typeface="Segoe UI Light" panose="020B0502040204020203" pitchFamily="34" charset="0"/>
                <a:hlinkClick r:id="rId9"/>
              </a:rPr>
              <a:t>https://www.pinterest.de/pin/657525614329200657/</a:t>
            </a:r>
            <a:endParaRPr lang="nl-NL" sz="1600" dirty="0">
              <a:solidFill>
                <a:schemeClr val="tx1"/>
              </a:solidFill>
              <a:latin typeface="Segoe UI Light" panose="020B0502040204020203" pitchFamily="34" charset="0"/>
              <a:cs typeface="Segoe UI Light" panose="020B0502040204020203" pitchFamily="34" charset="0"/>
            </a:endParaRPr>
          </a:p>
          <a:p>
            <a:r>
              <a:rPr lang="nl-NL" sz="1600" dirty="0">
                <a:solidFill>
                  <a:schemeClr val="tx1"/>
                </a:solidFill>
                <a:latin typeface="Segoe UI Light" panose="020B0502040204020203" pitchFamily="34" charset="0"/>
                <a:cs typeface="Segoe UI Light" panose="020B0502040204020203" pitchFamily="34" charset="0"/>
              </a:rPr>
              <a:t>Wacht niet op… </a:t>
            </a:r>
            <a:r>
              <a:rPr lang="nl-NL" sz="1600" dirty="0">
                <a:solidFill>
                  <a:schemeClr val="tx1"/>
                </a:solidFill>
                <a:latin typeface="Segoe UI Light" panose="020B0502040204020203" pitchFamily="34" charset="0"/>
                <a:cs typeface="Segoe UI Light" panose="020B0502040204020203" pitchFamily="34" charset="0"/>
                <a:hlinkClick r:id="rId10"/>
              </a:rPr>
              <a:t>https://martingijzemijter.nl/content/gedichten/geluk/elke-dag-dichtgedachten-528/</a:t>
            </a:r>
            <a:endParaRPr lang="nl-NL" sz="1600" dirty="0">
              <a:solidFill>
                <a:schemeClr val="tx1"/>
              </a:solidFill>
              <a:latin typeface="Segoe UI Light" panose="020B0502040204020203" pitchFamily="34" charset="0"/>
              <a:cs typeface="Segoe UI Light" panose="020B0502040204020203" pitchFamily="34" charset="0"/>
            </a:endParaRPr>
          </a:p>
          <a:p>
            <a:endParaRPr lang="nl-NL"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taalhulp (taalmiddelen):</a:t>
            </a:r>
          </a:p>
          <a:p>
            <a:r>
              <a:rPr lang="nl-BE" sz="1600" dirty="0">
                <a:solidFill>
                  <a:schemeClr val="tx1"/>
                </a:solidFill>
                <a:latin typeface="Segoe UI Light" panose="020B0502040204020203" pitchFamily="34" charset="0"/>
                <a:cs typeface="Segoe UI Light" panose="020B0502040204020203" pitchFamily="34" charset="0"/>
              </a:rPr>
              <a:t>Digna </a:t>
            </a:r>
            <a:r>
              <a:rPr lang="nl-BE" sz="1600" dirty="0" err="1">
                <a:solidFill>
                  <a:schemeClr val="tx1"/>
                </a:solidFill>
                <a:latin typeface="Segoe UI Light" panose="020B0502040204020203" pitchFamily="34" charset="0"/>
                <a:cs typeface="Segoe UI Light" panose="020B0502040204020203" pitchFamily="34" charset="0"/>
              </a:rPr>
              <a:t>Hobbelink</a:t>
            </a:r>
            <a:r>
              <a:rPr lang="nl-BE" sz="1600" dirty="0">
                <a:solidFill>
                  <a:schemeClr val="tx1"/>
                </a:solidFill>
                <a:latin typeface="Segoe UI Light" panose="020B0502040204020203" pitchFamily="34" charset="0"/>
                <a:cs typeface="Segoe UI Light" panose="020B0502040204020203" pitchFamily="34" charset="0"/>
              </a:rPr>
              <a:t> &amp; Nicole Lücke (2018): </a:t>
            </a:r>
            <a:r>
              <a:rPr lang="nl-BE" sz="1600" dirty="0" err="1">
                <a:solidFill>
                  <a:schemeClr val="tx1"/>
                </a:solidFill>
                <a:latin typeface="Segoe UI Light" panose="020B0502040204020203" pitchFamily="34" charset="0"/>
                <a:cs typeface="Segoe UI Light" panose="020B0502040204020203" pitchFamily="34" charset="0"/>
              </a:rPr>
              <a:t>Diagnostizieren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Fördern</a:t>
            </a:r>
            <a:r>
              <a:rPr lang="nl-BE" sz="1600" dirty="0">
                <a:solidFill>
                  <a:schemeClr val="tx1"/>
                </a:solidFill>
                <a:latin typeface="Segoe UI Light" panose="020B0502040204020203" pitchFamily="34" charset="0"/>
                <a:cs typeface="Segoe UI Light" panose="020B0502040204020203" pitchFamily="34" charset="0"/>
              </a:rPr>
              <a:t> und </a:t>
            </a:r>
            <a:r>
              <a:rPr lang="nl-BE" sz="1600" dirty="0" err="1">
                <a:solidFill>
                  <a:schemeClr val="tx1"/>
                </a:solidFill>
                <a:latin typeface="Segoe UI Light" panose="020B0502040204020203" pitchFamily="34" charset="0"/>
                <a:cs typeface="Segoe UI Light" panose="020B0502040204020203" pitchFamily="34" charset="0"/>
              </a:rPr>
              <a:t>Evaluieren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im</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kompetenzorientierten</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Niederländischunterricht</a:t>
            </a:r>
            <a:r>
              <a:rPr lang="nl-BE" sz="1600" dirty="0">
                <a:solidFill>
                  <a:schemeClr val="tx1"/>
                </a:solidFill>
                <a:latin typeface="Segoe UI Light" panose="020B0502040204020203" pitchFamily="34" charset="0"/>
                <a:cs typeface="Segoe UI Light" panose="020B0502040204020203" pitchFamily="34" charset="0"/>
              </a:rPr>
              <a:t> – </a:t>
            </a:r>
            <a:r>
              <a:rPr lang="nl-BE" sz="1600" dirty="0" err="1">
                <a:solidFill>
                  <a:schemeClr val="tx1"/>
                </a:solidFill>
                <a:latin typeface="Segoe UI Light" panose="020B0502040204020203" pitchFamily="34" charset="0"/>
                <a:cs typeface="Segoe UI Light" panose="020B0502040204020203" pitchFamily="34" charset="0"/>
              </a:rPr>
              <a:t>Hilfen</a:t>
            </a:r>
            <a:r>
              <a:rPr lang="nl-BE" sz="1600" dirty="0">
                <a:solidFill>
                  <a:schemeClr val="tx1"/>
                </a:solidFill>
                <a:latin typeface="Segoe UI Light" panose="020B0502040204020203" pitchFamily="34" charset="0"/>
                <a:cs typeface="Segoe UI Light" panose="020B0502040204020203" pitchFamily="34" charset="0"/>
              </a:rPr>
              <a:t> für </a:t>
            </a:r>
            <a:r>
              <a:rPr lang="nl-BE" sz="1600" dirty="0" err="1">
                <a:solidFill>
                  <a:schemeClr val="tx1"/>
                </a:solidFill>
                <a:latin typeface="Segoe UI Light" panose="020B0502040204020203" pitchFamily="34" charset="0"/>
                <a:cs typeface="Segoe UI Light" panose="020B0502040204020203" pitchFamily="34" charset="0"/>
              </a:rPr>
              <a:t>eine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zielsprachige</a:t>
            </a:r>
            <a:r>
              <a:rPr lang="nl-BE" sz="1600" dirty="0">
                <a:solidFill>
                  <a:schemeClr val="tx1"/>
                </a:solidFill>
                <a:latin typeface="Segoe UI Light" panose="020B0502040204020203" pitchFamily="34" charset="0"/>
                <a:cs typeface="Segoe UI Light" panose="020B0502040204020203" pitchFamily="34" charset="0"/>
              </a:rPr>
              <a:t> </a:t>
            </a:r>
            <a:r>
              <a:rPr lang="nl-BE" sz="1600" dirty="0" err="1">
                <a:solidFill>
                  <a:schemeClr val="tx1"/>
                </a:solidFill>
                <a:latin typeface="Segoe UI Light" panose="020B0502040204020203" pitchFamily="34" charset="0"/>
                <a:cs typeface="Segoe UI Light" panose="020B0502040204020203" pitchFamily="34" charset="0"/>
              </a:rPr>
              <a:t>Unterrichtspraxis</a:t>
            </a:r>
            <a:r>
              <a:rPr lang="nl-BE" sz="1600" dirty="0">
                <a:solidFill>
                  <a:schemeClr val="tx1"/>
                </a:solidFill>
                <a:latin typeface="Segoe UI Light" panose="020B0502040204020203" pitchFamily="34" charset="0"/>
                <a:cs typeface="Segoe UI Light" panose="020B0502040204020203" pitchFamily="34" charset="0"/>
              </a:rPr>
              <a:t>. Münster: agenda, pag. 60-61, 68-69.</a:t>
            </a:r>
            <a:endParaRPr lang="nl-NL" sz="1600" dirty="0">
              <a:solidFill>
                <a:schemeClr val="tx1"/>
              </a:solidFill>
              <a:latin typeface="Segoe UI Light" panose="020B0502040204020203" pitchFamily="34" charset="0"/>
              <a:cs typeface="Segoe UI Light" panose="020B0502040204020203" pitchFamily="34" charset="0"/>
            </a:endParaRP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4653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a:extLst>
              <a:ext uri="{FF2B5EF4-FFF2-40B4-BE49-F238E27FC236}">
                <a16:creationId xmlns:a16="http://schemas.microsoft.com/office/drawing/2014/main" id="{A303C835-1D7E-4025-B47D-7B9C5E891D85}"/>
              </a:ext>
            </a:extLst>
          </p:cNvPr>
          <p:cNvSpPr/>
          <p:nvPr/>
        </p:nvSpPr>
        <p:spPr>
          <a:xfrm>
            <a:off x="409452" y="8381971"/>
            <a:ext cx="7517268" cy="86485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tangle 10">
            <a:extLst>
              <a:ext uri="{FF2B5EF4-FFF2-40B4-BE49-F238E27FC236}">
                <a16:creationId xmlns:a16="http://schemas.microsoft.com/office/drawing/2014/main" id="{AF3F33FC-616D-46BB-AB04-46A8A7D23CA9}"/>
              </a:ext>
            </a:extLst>
          </p:cNvPr>
          <p:cNvSpPr/>
          <p:nvPr/>
        </p:nvSpPr>
        <p:spPr>
          <a:xfrm>
            <a:off x="380751" y="1937759"/>
            <a:ext cx="7545969"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2B</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065286"/>
            <a:ext cx="6324278"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alle zinnen. Kijk dan nog een keer naar de video. Vul de zinnen aan of geef antwoord.</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20583" y="3182518"/>
            <a:ext cx="7545970" cy="4909297"/>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3236753"/>
            <a:ext cx="7391001" cy="4743991"/>
          </a:xfrm>
          <a:prstGeom prst="rect">
            <a:avLst/>
          </a:prstGeom>
          <a:noFill/>
        </p:spPr>
        <p:txBody>
          <a:bodyPr wrap="square">
            <a:spAutoFit/>
          </a:bodyPr>
          <a:lstStyle/>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zomervakantie in Nederland duurt nu …</a:t>
            </a:r>
          </a:p>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a) Een week minder zomervakantie, dat vindt Aura … b) Wat doet Aura meestal in de kerstvakantie?</a:t>
            </a:r>
          </a:p>
          <a:p>
            <a:pPr marL="342900" indent="-342900">
              <a:lnSpc>
                <a:spcPct val="107000"/>
              </a:lnSpc>
              <a:spcAft>
                <a:spcPts val="800"/>
              </a:spcAft>
              <a:buAutoNum type="arabicPeriod"/>
            </a:pPr>
            <a:r>
              <a:rPr lang="nl-NL" dirty="0" err="1">
                <a:latin typeface="Segoe UI Light" panose="020B0502040204020203" pitchFamily="34" charset="0"/>
                <a:ea typeface="Calibri" panose="020F0502020204030204" pitchFamily="34" charset="0"/>
                <a:cs typeface="Segoe UI Light" panose="020B0502040204020203" pitchFamily="34" charset="0"/>
              </a:rPr>
              <a:t>Djayd</a:t>
            </a:r>
            <a:r>
              <a:rPr lang="nl-NL" dirty="0">
                <a:latin typeface="Segoe UI Light" panose="020B0502040204020203" pitchFamily="34" charset="0"/>
                <a:ea typeface="Calibri" panose="020F0502020204030204" pitchFamily="34" charset="0"/>
                <a:cs typeface="Segoe UI Light" panose="020B0502040204020203" pitchFamily="34" charset="0"/>
              </a:rPr>
              <a:t> vindt een kortere zomervakantie niet zo erg, als hij …</a:t>
            </a:r>
          </a:p>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Wat zegt Brandon over het weer in de zomer?</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De zomervakantie een week korter en de kerstvakantie een week langer. Wat heeft dit idee met corona te maken?</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Het Jeugdjournaal heeft ook online gevraagd wat jongeren van dit idee vinden. De meesten …</a:t>
            </a:r>
          </a:p>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a) Serra gaat in de zomervakantie meestal … b) Voor haar is de kerstvakantie …</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Wat voor voordelen heeft een langere kerstvakantie?</a:t>
            </a:r>
          </a:p>
          <a:p>
            <a:pPr marL="342900" indent="-342900">
              <a:lnSpc>
                <a:spcPct val="107000"/>
              </a:lnSpc>
              <a:spcAft>
                <a:spcPts val="800"/>
              </a:spcAft>
              <a:buAutoNum type="arabi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Of de </a:t>
            </a:r>
            <a:r>
              <a:rPr lang="nl-NL" dirty="0">
                <a:latin typeface="Segoe UI Light" panose="020B0502040204020203" pitchFamily="34" charset="0"/>
                <a:ea typeface="Calibri" panose="020F0502020204030204" pitchFamily="34" charset="0"/>
                <a:cs typeface="Segoe UI Light" panose="020B0502040204020203" pitchFamily="34" charset="0"/>
              </a:rPr>
              <a:t>zomervakantie echt korter wordt, …</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3" name="Rectangle 5">
            <a:extLst>
              <a:ext uri="{FF2B5EF4-FFF2-40B4-BE49-F238E27FC236}">
                <a16:creationId xmlns:a16="http://schemas.microsoft.com/office/drawing/2014/main" id="{83415A86-2EFA-418A-A7CE-70ADA607687D}"/>
              </a:ext>
            </a:extLst>
          </p:cNvPr>
          <p:cNvSpPr/>
          <p:nvPr/>
        </p:nvSpPr>
        <p:spPr>
          <a:xfrm>
            <a:off x="548635" y="8466881"/>
            <a:ext cx="7157089"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Kun je niet alle vragen beantwoorden met behulp van de video? Maakt niet uit. Kijk dan naar de transcriptie.</a:t>
            </a:r>
          </a:p>
        </p:txBody>
      </p:sp>
    </p:spTree>
    <p:extLst>
      <p:ext uri="{BB962C8B-B14F-4D97-AF65-F5344CB8AC3E}">
        <p14:creationId xmlns:p14="http://schemas.microsoft.com/office/powerpoint/2010/main" val="383378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2C</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xtfeld 13">
            <a:extLst>
              <a:ext uri="{FF2B5EF4-FFF2-40B4-BE49-F238E27FC236}">
                <a16:creationId xmlns:a16="http://schemas.microsoft.com/office/drawing/2014/main" id="{21AFF168-D9D0-4306-92E3-B10520193D31}"/>
              </a:ext>
            </a:extLst>
          </p:cNvPr>
          <p:cNvSpPr txBox="1"/>
          <p:nvPr/>
        </p:nvSpPr>
        <p:spPr>
          <a:xfrm>
            <a:off x="620038" y="1928813"/>
            <a:ext cx="6989451" cy="6801862"/>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IJsjes eten, lekker veel buiten spelen en heel veel leuke dingen doen. Het kan allemaal in de zomervakantie en dat zes weken lang. Maar dat gaat misschien veranderen. Wij vroegen daarom wat jullie vinden van de stelling: “Een week korter zomervakantie en een week langer kerstvakantie, is niet erg.</a:t>
            </a:r>
            <a:r>
              <a:rPr lang="de-DE" sz="2000" dirty="0">
                <a:effectLst/>
                <a:latin typeface="Segoe UI Light" panose="020B0502040204020203" pitchFamily="34" charset="0"/>
                <a:ea typeface="Calibri" panose="020F0502020204030204" pitchFamily="34" charset="0"/>
                <a:cs typeface="Segoe UI Light" panose="020B0502040204020203" pitchFamily="34" charset="0"/>
              </a:rPr>
              <a:t>”</a:t>
            </a: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 </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Aura: Zou wel wat langer zomervakantie hebben dan kerstvakantie. Dan kan ik in de zomervakantie nog wel wat meer dingen doen en in de kerstvakantie zit ik gewoon thuis op de bank</a:t>
            </a:r>
            <a:r>
              <a:rPr lang="de-DE" sz="2000" dirty="0">
                <a:effectLst/>
                <a:latin typeface="Segoe UI Light" panose="020B0502040204020203" pitchFamily="34" charset="0"/>
                <a:ea typeface="Calibri" panose="020F0502020204030204" pitchFamily="34" charset="0"/>
                <a:cs typeface="Segoe UI Light" panose="020B0502040204020203" pitchFamily="34" charset="0"/>
              </a:rPr>
              <a:t>.</a:t>
            </a: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Elena: In de zomervakantie speel je wel wat vaak buiten. Dus dan is het wel jammer... </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Djayd</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Maakt me niet uit, als ik maar gewoon ooit op vakantie kan gaan.</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Jahraido</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Ik ben ermee eens. Dan kan je ook lang genieten van de zomer, maar ook weer lang van de winter. </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Brandon: In de zomervakantie is meestal beter weer en... bij kerst een stuk minder, maar kerst zou ook weer iets gezelliger of zo...</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a:p>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En misschien wordt die kerstvakantie dus wel een stukje langer. Daar denkt de regering over na omdat de meeste corona-besmettingen in de winter zijn. Als scholen dan drie weken vrij zijn, is de kans kleiner dat kinderen lessen missen en elkaar besmetten – ja, voor het geval er weer een besmettelijke coronavariant komt. Online stemden duizenden kinderen op de stelling. </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10646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2C</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feld 8">
            <a:extLst>
              <a:ext uri="{FF2B5EF4-FFF2-40B4-BE49-F238E27FC236}">
                <a16:creationId xmlns:a16="http://schemas.microsoft.com/office/drawing/2014/main" id="{8862B6E5-6DE4-402E-9E3A-173221E181B2}"/>
              </a:ext>
            </a:extLst>
          </p:cNvPr>
          <p:cNvSpPr txBox="1"/>
          <p:nvPr/>
        </p:nvSpPr>
        <p:spPr>
          <a:xfrm>
            <a:off x="620038" y="1928813"/>
            <a:ext cx="6976149" cy="7294305"/>
          </a:xfrm>
          <a:prstGeom prst="rect">
            <a:avLst/>
          </a:prstGeom>
          <a:noFill/>
        </p:spPr>
        <p:txBody>
          <a:bodyPr wrap="square">
            <a:spAutoFit/>
          </a:bodyPr>
          <a:lstStyle/>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meerderheid is er niet mee eens. Zo zegt Serra: “Nee! Niet cool, in de zomervakantie ga ik surfen en naar verre warme landen en in de kerstvakantie blijf ik thuis en dat is saai, dus niet doen!”. En </a:t>
            </a:r>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Marconi</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“Een week langer in de kou thuis zitten? Geef mij maar zomer...”</a:t>
            </a:r>
          </a:p>
          <a:p>
            <a:endParaRPr lang="nl-NL" dirty="0">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Toch vinden de kinderen hier dat een extra lange kerstvakantie ook wel voordelen heeft.</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Elena: Extra lang kerst vieren.</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Caithlyn</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Ik hou er van om cadeautjes uit te pakken. Dan kan ik er lekker van genieten.</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Jeremiah</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Lang op vakantie, er gewoon naar het buitenland gaan.</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 </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Maar drie weken lang kerstvakantie als alles door corona weer dichtgaat? Klinkt toch minder leuk.  </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 </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err="1">
                <a:effectLst/>
                <a:latin typeface="Segoe UI Light" panose="020B0502040204020203" pitchFamily="34" charset="0"/>
                <a:ea typeface="Calibri" panose="020F0502020204030204" pitchFamily="34" charset="0"/>
                <a:cs typeface="Segoe UI Light" panose="020B0502040204020203" pitchFamily="34" charset="0"/>
              </a:rPr>
              <a:t>Jeremiah</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Heb ik liever school in plaats van de hele dag binnen zitten.</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Elena: Vakantie heb je meestal ook om leuke dingen te doen. En als het dan niet kan, denk je: Waarom dan vakantie?</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Sam: Kinderen moeten altijd ... sporten, fietsen, dingen doen. Maar als je thuis moet blijven: je gaat gamen en dikker worden. En dat is slecht voor je gezondheid.</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 </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Tja, dat liever niet dus. Of de zomervakantie echt korter wordt, is nog even afwachten. Al hebben sommigen nog wel een ander idee. </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a:p>
            <a:r>
              <a:rPr lang="nl-NL" sz="1800" dirty="0">
                <a:effectLst/>
                <a:latin typeface="Segoe UI Light" panose="020B0502040204020203" pitchFamily="34" charset="0"/>
                <a:ea typeface="Calibri" panose="020F0502020204030204" pitchFamily="34" charset="0"/>
                <a:cs typeface="Segoe UI Light" panose="020B0502040204020203" pitchFamily="34" charset="0"/>
              </a:rPr>
              <a:t>Sam: Ik hoop dat de zomervakantie gaat langer worden dan zes weken.</a:t>
            </a:r>
            <a:endParaRPr lang="de-DE" sz="20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422476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80752" y="1948840"/>
            <a:ext cx="7544048" cy="123819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554725" y="2075586"/>
            <a:ext cx="7145160"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2A –  Waarover denkt de regering na in verband met de zomer- en kerstvakantie in Nederland? Wat vinden de kinderen en jongeren over het algemeen van dit idee?</a:t>
            </a:r>
          </a:p>
        </p:txBody>
      </p:sp>
      <p:sp>
        <p:nvSpPr>
          <p:cNvPr id="21" name="Rectangle 10">
            <a:extLst>
              <a:ext uri="{FF2B5EF4-FFF2-40B4-BE49-F238E27FC236}">
                <a16:creationId xmlns:a16="http://schemas.microsoft.com/office/drawing/2014/main" id="{E0FACF8E-80A8-4519-AD7F-D8BB25C10DFA}"/>
              </a:ext>
            </a:extLst>
          </p:cNvPr>
          <p:cNvSpPr/>
          <p:nvPr/>
        </p:nvSpPr>
        <p:spPr>
          <a:xfrm>
            <a:off x="380752" y="5166296"/>
            <a:ext cx="7544048" cy="94640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Rectangle 5">
            <a:extLst>
              <a:ext uri="{FF2B5EF4-FFF2-40B4-BE49-F238E27FC236}">
                <a16:creationId xmlns:a16="http://schemas.microsoft.com/office/drawing/2014/main" id="{50889784-F959-414D-B929-4EE97CE5C7C8}"/>
              </a:ext>
            </a:extLst>
          </p:cNvPr>
          <p:cNvSpPr/>
          <p:nvPr/>
        </p:nvSpPr>
        <p:spPr>
          <a:xfrm>
            <a:off x="538856" y="5293823"/>
            <a:ext cx="7208143"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2B - Lees eerst alle zinnen. Kijk dan nog een keer naar de video. Vul de zinnen aan of geef antwoord.</a:t>
            </a:r>
          </a:p>
        </p:txBody>
      </p:sp>
      <p:sp>
        <p:nvSpPr>
          <p:cNvPr id="27" name="Textfeld 26">
            <a:extLst>
              <a:ext uri="{FF2B5EF4-FFF2-40B4-BE49-F238E27FC236}">
                <a16:creationId xmlns:a16="http://schemas.microsoft.com/office/drawing/2014/main" id="{8CCC69DC-994C-4BE1-823F-305BC0CF3527}"/>
              </a:ext>
            </a:extLst>
          </p:cNvPr>
          <p:cNvSpPr txBox="1"/>
          <p:nvPr/>
        </p:nvSpPr>
        <p:spPr>
          <a:xfrm>
            <a:off x="531239" y="3354969"/>
            <a:ext cx="7393561" cy="1654940"/>
          </a:xfrm>
          <a:prstGeom prst="rect">
            <a:avLst/>
          </a:prstGeom>
          <a:noFill/>
        </p:spPr>
        <p:txBody>
          <a:bodyPr wrap="square">
            <a:spAutoFit/>
          </a:bodyPr>
          <a:lstStyle/>
          <a:p>
            <a:pPr marL="342900" indent="-342900">
              <a:lnSpc>
                <a:spcPct val="107000"/>
              </a:lnSpc>
              <a:spcAft>
                <a:spcPts val="800"/>
              </a:spcAf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Nederlandse regering denkt erover </a:t>
            </a:r>
            <a:r>
              <a:rPr lang="nl-NL" dirty="0">
                <a:latin typeface="Segoe UI Light" panose="020B0502040204020203" pitchFamily="34" charset="0"/>
                <a:ea typeface="Calibri" panose="020F0502020204030204" pitchFamily="34" charset="0"/>
                <a:cs typeface="Segoe UI Light" panose="020B0502040204020203" pitchFamily="34" charset="0"/>
              </a:rPr>
              <a:t>na de kerstvakantie een week langer te maken en in ruil daarvoor de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zomervakantie een week korter. </a:t>
            </a:r>
          </a:p>
          <a:p>
            <a:pPr marL="342900" indent="-342900">
              <a:lnSpc>
                <a:spcPct val="107000"/>
              </a:lnSpc>
              <a:spcAft>
                <a:spcPts val="800"/>
              </a:spcAf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meeste kinderen en jongeren zijn tegen het verkorten van de zomervakantie. Sommigen vinden wel dat een langere kerstvakantie ook voordelen heeft.</a:t>
            </a:r>
            <a:endParaRPr lang="de-DE"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2</a:t>
            </a:r>
          </a:p>
        </p:txBody>
      </p:sp>
      <p:sp>
        <p:nvSpPr>
          <p:cNvPr id="30" name="Textfeld 29">
            <a:extLst>
              <a:ext uri="{FF2B5EF4-FFF2-40B4-BE49-F238E27FC236}">
                <a16:creationId xmlns:a16="http://schemas.microsoft.com/office/drawing/2014/main" id="{2FB54767-F0DE-40D7-B5E2-3DBE99EF07D7}"/>
              </a:ext>
            </a:extLst>
          </p:cNvPr>
          <p:cNvSpPr txBox="1"/>
          <p:nvPr/>
        </p:nvSpPr>
        <p:spPr>
          <a:xfrm>
            <a:off x="623598" y="6313332"/>
            <a:ext cx="7393561" cy="3034164"/>
          </a:xfrm>
          <a:prstGeom prst="rect">
            <a:avLst/>
          </a:prstGeom>
          <a:noFill/>
        </p:spPr>
        <p:txBody>
          <a:bodyPr wrap="square">
            <a:spAutoFit/>
          </a:bodyPr>
          <a:lstStyle/>
          <a:p>
            <a:pPr>
              <a:lnSpc>
                <a:spcPct val="107000"/>
              </a:lnSpc>
              <a:spcAft>
                <a:spcPts val="800"/>
              </a:spcAft>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1)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zes weken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2a)</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geen goed idee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2b)</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Meestal zit ze thuis op de bank.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3)</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maar op vakantie kan gaan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4)</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In de zomervakantie is het meestal beter weer, met kerst minder.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5)</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De langere kerstvakantie kan handig zijn als er weer meer corona-besmettingen zijn. Dat gebeurt vooral in de winter. Afgelopen winter gingen de scholen daarom een week eerder dicht. Daarom wil de regering een langere kerstvakantie en een kortere zomervakantie. Dan hoeven kinderen geen school te missen.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6)</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vinden dit geen goed idee.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7a)</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surfen en naar verre warme landen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7b)</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saai omdat ze thuis blijft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8)</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extra lang kerst vieren, genieten van de cadeautjes, langere reismogelijkheden in de winter </a:t>
            </a: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9)</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is nog niet besloten</a:t>
            </a:r>
          </a:p>
        </p:txBody>
      </p:sp>
    </p:spTree>
    <p:extLst>
      <p:ext uri="{BB962C8B-B14F-4D97-AF65-F5344CB8AC3E}">
        <p14:creationId xmlns:p14="http://schemas.microsoft.com/office/powerpoint/2010/main" val="424995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SCHRIJVEN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38857" y="2077986"/>
            <a:ext cx="6324278"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de vragen en antwoordmogelijkheden. Kijk dan nog een keer naar de video en omcirkel het juiste antwoord (soms zijn er meer juiste antwoorden). </a:t>
            </a:r>
          </a:p>
        </p:txBody>
      </p:sp>
      <p:sp>
        <p:nvSpPr>
          <p:cNvPr id="19" name="Rectangle 10">
            <a:extLst>
              <a:ext uri="{FF2B5EF4-FFF2-40B4-BE49-F238E27FC236}">
                <a16:creationId xmlns:a16="http://schemas.microsoft.com/office/drawing/2014/main" id="{306CD212-9D4E-4FB1-9D90-B4B6C51192D3}"/>
              </a:ext>
            </a:extLst>
          </p:cNvPr>
          <p:cNvSpPr/>
          <p:nvPr/>
        </p:nvSpPr>
        <p:spPr>
          <a:xfrm>
            <a:off x="380752" y="1936314"/>
            <a:ext cx="7544048" cy="2760946"/>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tangle 5">
            <a:extLst>
              <a:ext uri="{FF2B5EF4-FFF2-40B4-BE49-F238E27FC236}">
                <a16:creationId xmlns:a16="http://schemas.microsoft.com/office/drawing/2014/main" id="{5100A868-E7B7-4FC4-82B1-CF4DFB6570B6}"/>
              </a:ext>
            </a:extLst>
          </p:cNvPr>
          <p:cNvSpPr/>
          <p:nvPr/>
        </p:nvSpPr>
        <p:spPr>
          <a:xfrm>
            <a:off x="601839" y="2050825"/>
            <a:ext cx="7145160" cy="2462213"/>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Op </a:t>
            </a:r>
            <a:r>
              <a:rPr lang="nl-NL" b="1" dirty="0" err="1">
                <a:solidFill>
                  <a:schemeClr val="bg1"/>
                </a:solidFill>
                <a:latin typeface="Segoe UI" panose="020B0502040204020203" pitchFamily="34" charset="0"/>
                <a:cs typeface="Segoe UI" panose="020B0502040204020203" pitchFamily="34" charset="0"/>
              </a:rPr>
              <a:t>Youtube</a:t>
            </a:r>
            <a:r>
              <a:rPr lang="nl-NL" b="1" dirty="0">
                <a:solidFill>
                  <a:schemeClr val="bg1"/>
                </a:solidFill>
                <a:latin typeface="Segoe UI" panose="020B0502040204020203" pitchFamily="34" charset="0"/>
                <a:cs typeface="Segoe UI" panose="020B0502040204020203" pitchFamily="34" charset="0"/>
              </a:rPr>
              <a:t> vind je een aantal reacties op de video uit         .</a:t>
            </a:r>
          </a:p>
          <a:p>
            <a:pPr marL="342900" indent="-342900">
              <a:spcBef>
                <a:spcPts val="600"/>
              </a:spcBef>
              <a:buFont typeface="+mj-lt"/>
              <a:buAutoNum type="arabicPeriod"/>
            </a:pPr>
            <a:r>
              <a:rPr lang="nl-NL" b="1" dirty="0">
                <a:solidFill>
                  <a:schemeClr val="bg1"/>
                </a:solidFill>
                <a:latin typeface="Segoe UI" panose="020B0502040204020203" pitchFamily="34" charset="0"/>
                <a:cs typeface="Segoe UI" panose="020B0502040204020203" pitchFamily="34" charset="0"/>
              </a:rPr>
              <a:t>Lees de reacties op deze en de volgende slide en beantwoord de volgende vragen mondeling: </a:t>
            </a:r>
            <a:br>
              <a:rPr lang="nl-NL" b="1" dirty="0">
                <a:solidFill>
                  <a:schemeClr val="bg1"/>
                </a:solidFill>
                <a:latin typeface="Segoe UI" panose="020B0502040204020203" pitchFamily="34" charset="0"/>
                <a:cs typeface="Segoe UI" panose="020B0502040204020203" pitchFamily="34" charset="0"/>
              </a:rPr>
            </a:br>
            <a:r>
              <a:rPr lang="nl-NL" b="1" dirty="0">
                <a:solidFill>
                  <a:schemeClr val="bg1"/>
                </a:solidFill>
                <a:latin typeface="Segoe UI" panose="020B0502040204020203" pitchFamily="34" charset="0"/>
                <a:cs typeface="Segoe UI" panose="020B0502040204020203" pitchFamily="34" charset="0"/>
              </a:rPr>
              <a:t>a) Welke houding hebben de personen? </a:t>
            </a:r>
            <a:br>
              <a:rPr lang="nl-NL" b="1" dirty="0">
                <a:solidFill>
                  <a:schemeClr val="bg1"/>
                </a:solidFill>
                <a:latin typeface="Segoe UI" panose="020B0502040204020203" pitchFamily="34" charset="0"/>
                <a:cs typeface="Segoe UI" panose="020B0502040204020203" pitchFamily="34" charset="0"/>
              </a:rPr>
            </a:br>
            <a:r>
              <a:rPr lang="nl-NL" b="1" dirty="0">
                <a:solidFill>
                  <a:schemeClr val="bg1"/>
                </a:solidFill>
                <a:latin typeface="Segoe UI" panose="020B0502040204020203" pitchFamily="34" charset="0"/>
                <a:cs typeface="Segoe UI" panose="020B0502040204020203" pitchFamily="34" charset="0"/>
              </a:rPr>
              <a:t>b) Welke argumenten voor en tegen de verkorting van de zomervakantie worden er genoemd?</a:t>
            </a:r>
          </a:p>
          <a:p>
            <a:pPr marL="342900" indent="-342900">
              <a:spcBef>
                <a:spcPts val="600"/>
              </a:spcBef>
              <a:buAutoNum type="arabicPeriod"/>
            </a:pPr>
            <a:r>
              <a:rPr lang="nl-NL" b="1" dirty="0">
                <a:solidFill>
                  <a:schemeClr val="bg1"/>
                </a:solidFill>
                <a:latin typeface="Segoe UI" panose="020B0502040204020203" pitchFamily="34" charset="0"/>
                <a:cs typeface="Segoe UI" panose="020B0502040204020203" pitchFamily="34" charset="0"/>
              </a:rPr>
              <a:t>Ben je het met de reacties eens? Of je zie je het anders? Kies minimaal twee reacties en schrijf een kort antwoord.</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pic>
        <p:nvPicPr>
          <p:cNvPr id="26" name="Grafik 25">
            <a:extLst>
              <a:ext uri="{FF2B5EF4-FFF2-40B4-BE49-F238E27FC236}">
                <a16:creationId xmlns:a16="http://schemas.microsoft.com/office/drawing/2014/main" id="{6DABF376-48A7-41CC-BF13-2AD46B0CC330}"/>
              </a:ext>
            </a:extLst>
          </p:cNvPr>
          <p:cNvPicPr>
            <a:picLocks noChangeAspect="1"/>
          </p:cNvPicPr>
          <p:nvPr/>
        </p:nvPicPr>
        <p:blipFill>
          <a:blip r:embed="rId3"/>
          <a:stretch>
            <a:fillRect/>
          </a:stretch>
        </p:blipFill>
        <p:spPr>
          <a:xfrm>
            <a:off x="713984" y="5088650"/>
            <a:ext cx="6882204" cy="1409608"/>
          </a:xfrm>
          <a:prstGeom prst="rect">
            <a:avLst/>
          </a:prstGeom>
        </p:spPr>
      </p:pic>
      <p:pic>
        <p:nvPicPr>
          <p:cNvPr id="28" name="Grafik 27">
            <a:extLst>
              <a:ext uri="{FF2B5EF4-FFF2-40B4-BE49-F238E27FC236}">
                <a16:creationId xmlns:a16="http://schemas.microsoft.com/office/drawing/2014/main" id="{43F0E3D8-6DB0-40B3-B6A1-34D0571DFDD0}"/>
              </a:ext>
            </a:extLst>
          </p:cNvPr>
          <p:cNvPicPr>
            <a:picLocks noChangeAspect="1"/>
          </p:cNvPicPr>
          <p:nvPr/>
        </p:nvPicPr>
        <p:blipFill>
          <a:blip r:embed="rId4"/>
          <a:stretch>
            <a:fillRect/>
          </a:stretch>
        </p:blipFill>
        <p:spPr>
          <a:xfrm>
            <a:off x="713984" y="8143700"/>
            <a:ext cx="6882203" cy="1129811"/>
          </a:xfrm>
          <a:prstGeom prst="rect">
            <a:avLst/>
          </a:prstGeom>
        </p:spPr>
      </p:pic>
      <p:pic>
        <p:nvPicPr>
          <p:cNvPr id="30" name="Grafik 29">
            <a:extLst>
              <a:ext uri="{FF2B5EF4-FFF2-40B4-BE49-F238E27FC236}">
                <a16:creationId xmlns:a16="http://schemas.microsoft.com/office/drawing/2014/main" id="{EF6AE973-A8DF-40BE-BE32-730988B02CF4}"/>
              </a:ext>
            </a:extLst>
          </p:cNvPr>
          <p:cNvPicPr>
            <a:picLocks noChangeAspect="1"/>
          </p:cNvPicPr>
          <p:nvPr/>
        </p:nvPicPr>
        <p:blipFill>
          <a:blip r:embed="rId5"/>
          <a:stretch>
            <a:fillRect/>
          </a:stretch>
        </p:blipFill>
        <p:spPr>
          <a:xfrm>
            <a:off x="713985" y="6732690"/>
            <a:ext cx="6882203" cy="1175356"/>
          </a:xfrm>
          <a:prstGeom prst="rect">
            <a:avLst/>
          </a:prstGeom>
        </p:spPr>
      </p:pic>
      <p:pic>
        <p:nvPicPr>
          <p:cNvPr id="3" name="Grafik 2">
            <a:extLst>
              <a:ext uri="{FF2B5EF4-FFF2-40B4-BE49-F238E27FC236}">
                <a16:creationId xmlns:a16="http://schemas.microsoft.com/office/drawing/2014/main" id="{2C52BABD-D13D-C047-D1AB-0544F6FA9003}"/>
              </a:ext>
            </a:extLst>
          </p:cNvPr>
          <p:cNvPicPr>
            <a:picLocks noChangeAspect="1"/>
          </p:cNvPicPr>
          <p:nvPr/>
        </p:nvPicPr>
        <p:blipFill>
          <a:blip r:embed="rId6"/>
          <a:stretch>
            <a:fillRect/>
          </a:stretch>
        </p:blipFill>
        <p:spPr>
          <a:xfrm>
            <a:off x="6581878" y="2135740"/>
            <a:ext cx="404813" cy="217976"/>
          </a:xfrm>
          <a:prstGeom prst="rect">
            <a:avLst/>
          </a:prstGeom>
        </p:spPr>
      </p:pic>
    </p:spTree>
    <p:extLst>
      <p:ext uri="{BB962C8B-B14F-4D97-AF65-F5344CB8AC3E}">
        <p14:creationId xmlns:p14="http://schemas.microsoft.com/office/powerpoint/2010/main" val="163927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06CD212-9D4E-4FB1-9D90-B4B6C51192D3}"/>
              </a:ext>
            </a:extLst>
          </p:cNvPr>
          <p:cNvSpPr/>
          <p:nvPr/>
        </p:nvSpPr>
        <p:spPr>
          <a:xfrm>
            <a:off x="380751" y="7836474"/>
            <a:ext cx="7544048" cy="119660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SCHRIJVEN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705959" y="7922542"/>
            <a:ext cx="6882202" cy="923330"/>
          </a:xfrm>
          <a:prstGeom prst="rect">
            <a:avLst/>
          </a:prstGeom>
        </p:spPr>
        <p:txBody>
          <a:bodyPr wrap="square">
            <a:spAutoFit/>
          </a:bodyPr>
          <a:lstStyle/>
          <a:p>
            <a:pPr marL="342900" indent="-342900">
              <a:buFont typeface="+mj-lt"/>
              <a:buAutoNum type="arabicPeriod" startAt="3"/>
            </a:pPr>
            <a:r>
              <a:rPr lang="nl-NL" b="1" dirty="0">
                <a:solidFill>
                  <a:schemeClr val="bg1"/>
                </a:solidFill>
                <a:latin typeface="Segoe UI" panose="020B0502040204020203" pitchFamily="34" charset="0"/>
                <a:cs typeface="Segoe UI" panose="020B0502040204020203" pitchFamily="34" charset="0"/>
              </a:rPr>
              <a:t>De zomervakantie inkorten en andere vakanties verlengen… Wat vind je persoonlijk daarvan? Motiveer je antwoord!</a:t>
            </a:r>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pic>
        <p:nvPicPr>
          <p:cNvPr id="9" name="Grafik 8">
            <a:extLst>
              <a:ext uri="{FF2B5EF4-FFF2-40B4-BE49-F238E27FC236}">
                <a16:creationId xmlns:a16="http://schemas.microsoft.com/office/drawing/2014/main" id="{81984215-6BFD-4ADE-B30A-59ED173F3C58}"/>
              </a:ext>
            </a:extLst>
          </p:cNvPr>
          <p:cNvPicPr>
            <a:picLocks noChangeAspect="1"/>
          </p:cNvPicPr>
          <p:nvPr/>
        </p:nvPicPr>
        <p:blipFill>
          <a:blip r:embed="rId3"/>
          <a:stretch>
            <a:fillRect/>
          </a:stretch>
        </p:blipFill>
        <p:spPr>
          <a:xfrm>
            <a:off x="723414" y="2969158"/>
            <a:ext cx="6902459" cy="1173557"/>
          </a:xfrm>
          <a:prstGeom prst="rect">
            <a:avLst/>
          </a:prstGeom>
        </p:spPr>
      </p:pic>
      <p:pic>
        <p:nvPicPr>
          <p:cNvPr id="13" name="Grafik 12">
            <a:extLst>
              <a:ext uri="{FF2B5EF4-FFF2-40B4-BE49-F238E27FC236}">
                <a16:creationId xmlns:a16="http://schemas.microsoft.com/office/drawing/2014/main" id="{42D3CE57-7086-485E-BA7B-0ED082CE0AB3}"/>
              </a:ext>
            </a:extLst>
          </p:cNvPr>
          <p:cNvPicPr>
            <a:picLocks noChangeAspect="1"/>
          </p:cNvPicPr>
          <p:nvPr/>
        </p:nvPicPr>
        <p:blipFill>
          <a:blip r:embed="rId4"/>
          <a:stretch>
            <a:fillRect/>
          </a:stretch>
        </p:blipFill>
        <p:spPr>
          <a:xfrm>
            <a:off x="731011" y="6690744"/>
            <a:ext cx="6890229" cy="969736"/>
          </a:xfrm>
          <a:prstGeom prst="rect">
            <a:avLst/>
          </a:prstGeom>
        </p:spPr>
      </p:pic>
      <p:pic>
        <p:nvPicPr>
          <p:cNvPr id="23" name="Grafik 22">
            <a:extLst>
              <a:ext uri="{FF2B5EF4-FFF2-40B4-BE49-F238E27FC236}">
                <a16:creationId xmlns:a16="http://schemas.microsoft.com/office/drawing/2014/main" id="{7551473F-D171-4F85-B973-ED87F1167AD6}"/>
              </a:ext>
            </a:extLst>
          </p:cNvPr>
          <p:cNvPicPr>
            <a:picLocks noChangeAspect="1"/>
          </p:cNvPicPr>
          <p:nvPr/>
        </p:nvPicPr>
        <p:blipFill>
          <a:blip r:embed="rId5"/>
          <a:stretch>
            <a:fillRect/>
          </a:stretch>
        </p:blipFill>
        <p:spPr>
          <a:xfrm>
            <a:off x="705959" y="5627331"/>
            <a:ext cx="7089732" cy="993960"/>
          </a:xfrm>
          <a:prstGeom prst="rect">
            <a:avLst/>
          </a:prstGeom>
        </p:spPr>
      </p:pic>
      <p:pic>
        <p:nvPicPr>
          <p:cNvPr id="14" name="Grafik 13">
            <a:extLst>
              <a:ext uri="{FF2B5EF4-FFF2-40B4-BE49-F238E27FC236}">
                <a16:creationId xmlns:a16="http://schemas.microsoft.com/office/drawing/2014/main" id="{EEF52785-B1FE-81B4-9C05-514CE5A1A130}"/>
              </a:ext>
            </a:extLst>
          </p:cNvPr>
          <p:cNvPicPr>
            <a:picLocks noChangeAspect="1"/>
          </p:cNvPicPr>
          <p:nvPr/>
        </p:nvPicPr>
        <p:blipFill>
          <a:blip r:embed="rId6"/>
          <a:stretch>
            <a:fillRect/>
          </a:stretch>
        </p:blipFill>
        <p:spPr>
          <a:xfrm>
            <a:off x="705959" y="1925750"/>
            <a:ext cx="6882202" cy="888251"/>
          </a:xfrm>
          <a:prstGeom prst="rect">
            <a:avLst/>
          </a:prstGeom>
        </p:spPr>
      </p:pic>
      <p:grpSp>
        <p:nvGrpSpPr>
          <p:cNvPr id="3" name="Gruppieren 2">
            <a:extLst>
              <a:ext uri="{FF2B5EF4-FFF2-40B4-BE49-F238E27FC236}">
                <a16:creationId xmlns:a16="http://schemas.microsoft.com/office/drawing/2014/main" id="{912F0368-4801-138E-F704-27238AA61543}"/>
              </a:ext>
            </a:extLst>
          </p:cNvPr>
          <p:cNvGrpSpPr/>
          <p:nvPr/>
        </p:nvGrpSpPr>
        <p:grpSpPr>
          <a:xfrm>
            <a:off x="725160" y="4219873"/>
            <a:ext cx="5224704" cy="1214546"/>
            <a:chOff x="725160" y="4219873"/>
            <a:chExt cx="5224704" cy="1214546"/>
          </a:xfrm>
        </p:grpSpPr>
        <p:pic>
          <p:nvPicPr>
            <p:cNvPr id="26" name="Grafik 25">
              <a:extLst>
                <a:ext uri="{FF2B5EF4-FFF2-40B4-BE49-F238E27FC236}">
                  <a16:creationId xmlns:a16="http://schemas.microsoft.com/office/drawing/2014/main" id="{811AF8F0-031F-43A5-8BFD-2E9B4B989102}"/>
                </a:ext>
              </a:extLst>
            </p:cNvPr>
            <p:cNvPicPr>
              <a:picLocks noChangeAspect="1"/>
            </p:cNvPicPr>
            <p:nvPr/>
          </p:nvPicPr>
          <p:blipFill>
            <a:blip r:embed="rId7"/>
            <a:stretch>
              <a:fillRect/>
            </a:stretch>
          </p:blipFill>
          <p:spPr>
            <a:xfrm>
              <a:off x="725160" y="4219873"/>
              <a:ext cx="5224704" cy="1214546"/>
            </a:xfrm>
            <a:prstGeom prst="rect">
              <a:avLst/>
            </a:prstGeom>
          </p:spPr>
        </p:pic>
        <p:sp>
          <p:nvSpPr>
            <p:cNvPr id="2" name="Textfeld 1">
              <a:extLst>
                <a:ext uri="{FF2B5EF4-FFF2-40B4-BE49-F238E27FC236}">
                  <a16:creationId xmlns:a16="http://schemas.microsoft.com/office/drawing/2014/main" id="{9DCEC159-5ED1-DA28-0E07-2324CCF50798}"/>
                </a:ext>
              </a:extLst>
            </p:cNvPr>
            <p:cNvSpPr txBox="1"/>
            <p:nvPr/>
          </p:nvSpPr>
          <p:spPr>
            <a:xfrm>
              <a:off x="2791407" y="5156602"/>
              <a:ext cx="1092209" cy="246221"/>
            </a:xfrm>
            <a:prstGeom prst="rect">
              <a:avLst/>
            </a:prstGeom>
            <a:solidFill>
              <a:srgbClr val="F8F8F8"/>
            </a:solidFill>
          </p:spPr>
          <p:txBody>
            <a:bodyPr wrap="square" lIns="0" tIns="0" rIns="0" bIns="0" rtlCol="0">
              <a:spAutoFit/>
            </a:bodyPr>
            <a:lstStyle/>
            <a:p>
              <a:r>
                <a:rPr lang="de-DE" sz="1500" dirty="0">
                  <a:latin typeface="Arial" panose="020B0604020202020204" pitchFamily="34" charset="0"/>
                  <a:cs typeface="Arial" panose="020B0604020202020204" pitchFamily="34" charset="0"/>
                </a:rPr>
                <a:t> </a:t>
              </a:r>
              <a:r>
                <a:rPr lang="nl-NL" sz="1550" dirty="0">
                  <a:latin typeface="Arial" panose="020B0604020202020204" pitchFamily="34" charset="0"/>
                  <a:cs typeface="Arial" panose="020B0604020202020204" pitchFamily="34" charset="0"/>
                </a:rPr>
                <a:t>schaats  ik</a:t>
              </a:r>
            </a:p>
          </p:txBody>
        </p:sp>
      </p:grpSp>
    </p:spTree>
    <p:extLst>
      <p:ext uri="{BB962C8B-B14F-4D97-AF65-F5344CB8AC3E}">
        <p14:creationId xmlns:p14="http://schemas.microsoft.com/office/powerpoint/2010/main" val="2266137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3789</Words>
  <Application>Microsoft Office PowerPoint</Application>
  <PresentationFormat>Benutzerdefiniert</PresentationFormat>
  <Paragraphs>388</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Aharoni</vt:lpstr>
      <vt:lpstr>Arial</vt:lpstr>
      <vt:lpstr>Calibri</vt:lpstr>
      <vt:lpstr>Calibri Light</vt:lpstr>
      <vt:lpstr>Segoe UI</vt:lpstr>
      <vt:lpstr>Segoe UI Black</vt:lpstr>
      <vt:lpstr>Segoe UI Light</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Jolien De Decker</dc:creator>
  <cp:lastModifiedBy>Stefan Ulrichs</cp:lastModifiedBy>
  <cp:revision>377</cp:revision>
  <cp:lastPrinted>2022-05-15T16:39:29Z</cp:lastPrinted>
  <dcterms:created xsi:type="dcterms:W3CDTF">2020-11-17T14:20:20Z</dcterms:created>
  <dcterms:modified xsi:type="dcterms:W3CDTF">2022-05-20T09:40:23Z</dcterms:modified>
</cp:coreProperties>
</file>