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9" r:id="rId5"/>
    <p:sldId id="331" r:id="rId6"/>
    <p:sldId id="416" r:id="rId7"/>
    <p:sldId id="387" r:id="rId8"/>
    <p:sldId id="400" r:id="rId9"/>
    <p:sldId id="415" r:id="rId10"/>
    <p:sldId id="417" r:id="rId11"/>
    <p:sldId id="402" r:id="rId12"/>
    <p:sldId id="411" r:id="rId13"/>
    <p:sldId id="413" r:id="rId14"/>
    <p:sldId id="412" r:id="rId15"/>
    <p:sldId id="410" r:id="rId16"/>
    <p:sldId id="403" r:id="rId17"/>
    <p:sldId id="406" r:id="rId18"/>
    <p:sldId id="407" r:id="rId19"/>
    <p:sldId id="401" r:id="rId20"/>
    <p:sldId id="404" r:id="rId21"/>
    <p:sldId id="405" r:id="rId22"/>
    <p:sldId id="414" r:id="rId23"/>
    <p:sldId id="282" r:id="rId24"/>
  </p:sldIdLst>
  <p:sldSz cx="8640763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ien De Decker" initials="JDD" lastIdx="2" clrIdx="0">
    <p:extLst>
      <p:ext uri="{19B8F6BF-5375-455C-9EA6-DF929625EA0E}">
        <p15:presenceInfo xmlns:p15="http://schemas.microsoft.com/office/powerpoint/2012/main" userId="Jolien De Decker" providerId="None"/>
      </p:ext>
    </p:extLst>
  </p:cmAuthor>
  <p:cmAuthor id="2" name="Helga Van Loo" initials="HVL" lastIdx="14" clrIdx="1">
    <p:extLst>
      <p:ext uri="{19B8F6BF-5375-455C-9EA6-DF929625EA0E}">
        <p15:presenceInfo xmlns:p15="http://schemas.microsoft.com/office/powerpoint/2012/main" userId="S-1-5-21-4060015860-3155939536-3220560164-20930" providerId="AD"/>
      </p:ext>
    </p:extLst>
  </p:cmAuthor>
  <p:cmAuthor id="3" name="Jolien De Decker" initials="JDD [2]" lastIdx="1" clrIdx="2">
    <p:extLst>
      <p:ext uri="{19B8F6BF-5375-455C-9EA6-DF929625EA0E}">
        <p15:presenceInfo xmlns:p15="http://schemas.microsoft.com/office/powerpoint/2012/main" userId="S-1-5-21-4060015860-3155939536-3220560164-426974" providerId="AD"/>
      </p:ext>
    </p:extLst>
  </p:cmAuthor>
  <p:cmAuthor id="4" name="Philippe Hiligsmann" initials="PH" lastIdx="34" clrIdx="3">
    <p:extLst>
      <p:ext uri="{19B8F6BF-5375-455C-9EA6-DF929625EA0E}">
        <p15:presenceInfo xmlns:p15="http://schemas.microsoft.com/office/powerpoint/2012/main" userId="S-1-5-21-3833422039-1977871958-3486634389-5349" providerId="AD"/>
      </p:ext>
    </p:extLst>
  </p:cmAuthor>
  <p:cmAuthor id="5" name="Stefan Ulrichs" initials="SU" lastIdx="96" clrIdx="4">
    <p:extLst>
      <p:ext uri="{19B8F6BF-5375-455C-9EA6-DF929625EA0E}">
        <p15:presenceInfo xmlns:p15="http://schemas.microsoft.com/office/powerpoint/2012/main" userId="7058c471d1cd2d06" providerId="Windows Live"/>
      </p:ext>
    </p:extLst>
  </p:cmAuthor>
  <p:cmAuthor id="6" name="Nessas Kred" initials="NK" lastIdx="26" clrIdx="5">
    <p:extLst>
      <p:ext uri="{19B8F6BF-5375-455C-9EA6-DF929625EA0E}">
        <p15:presenceInfo xmlns:p15="http://schemas.microsoft.com/office/powerpoint/2012/main" userId="fcbceed1e471b4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EC"/>
    <a:srgbClr val="F4F4F4"/>
    <a:srgbClr val="FF5300"/>
    <a:srgbClr val="B7FAFF"/>
    <a:srgbClr val="D6FEFE"/>
    <a:srgbClr val="0097A1"/>
    <a:srgbClr val="D1C7BD"/>
    <a:srgbClr val="3FA9C4"/>
    <a:srgbClr val="C8DBC3"/>
    <a:srgbClr val="61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3" autoAdjust="0"/>
    <p:restoredTop sz="94620" autoAdjust="0"/>
  </p:normalViewPr>
  <p:slideViewPr>
    <p:cSldViewPr snapToGrid="0">
      <p:cViewPr>
        <p:scale>
          <a:sx n="50" d="100"/>
          <a:sy n="50" d="100"/>
        </p:scale>
        <p:origin x="186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e Degrave" userId="2fafb7b1-677d-4618-8873-a05a7e0b372e" providerId="ADAL" clId="{0B84D305-618B-4876-9585-5BDFF7F9BDEC}"/>
    <pc:docChg chg="modSld">
      <pc:chgData name="Pauline Degrave" userId="2fafb7b1-677d-4618-8873-a05a7e0b372e" providerId="ADAL" clId="{0B84D305-618B-4876-9585-5BDFF7F9BDEC}" dt="2023-02-20T21:42:20.646" v="5" actId="6549"/>
      <pc:docMkLst>
        <pc:docMk/>
      </pc:docMkLst>
      <pc:sldChg chg="modSp">
        <pc:chgData name="Pauline Degrave" userId="2fafb7b1-677d-4618-8873-a05a7e0b372e" providerId="ADAL" clId="{0B84D305-618B-4876-9585-5BDFF7F9BDEC}" dt="2023-02-20T21:41:37.898" v="0" actId="6549"/>
        <pc:sldMkLst>
          <pc:docMk/>
          <pc:sldMk cId="2330829470" sldId="401"/>
        </pc:sldMkLst>
        <pc:spChg chg="mod">
          <ac:chgData name="Pauline Degrave" userId="2fafb7b1-677d-4618-8873-a05a7e0b372e" providerId="ADAL" clId="{0B84D305-618B-4876-9585-5BDFF7F9BDEC}" dt="2023-02-20T21:41:37.898" v="0" actId="6549"/>
          <ac:spMkLst>
            <pc:docMk/>
            <pc:sldMk cId="2330829470" sldId="401"/>
            <ac:spMk id="18" creationId="{0BBC98E6-562B-4DC4-81A5-86F63266416A}"/>
          </ac:spMkLst>
        </pc:spChg>
      </pc:sldChg>
      <pc:sldChg chg="modSp">
        <pc:chgData name="Pauline Degrave" userId="2fafb7b1-677d-4618-8873-a05a7e0b372e" providerId="ADAL" clId="{0B84D305-618B-4876-9585-5BDFF7F9BDEC}" dt="2023-02-20T21:41:45.327" v="2" actId="20577"/>
        <pc:sldMkLst>
          <pc:docMk/>
          <pc:sldMk cId="2250809439" sldId="404"/>
        </pc:sldMkLst>
        <pc:spChg chg="mod">
          <ac:chgData name="Pauline Degrave" userId="2fafb7b1-677d-4618-8873-a05a7e0b372e" providerId="ADAL" clId="{0B84D305-618B-4876-9585-5BDFF7F9BDEC}" dt="2023-02-20T21:41:45.327" v="2" actId="20577"/>
          <ac:spMkLst>
            <pc:docMk/>
            <pc:sldMk cId="2250809439" sldId="404"/>
            <ac:spMk id="18" creationId="{0BBC98E6-562B-4DC4-81A5-86F63266416A}"/>
          </ac:spMkLst>
        </pc:spChg>
      </pc:sldChg>
      <pc:sldChg chg="modSp">
        <pc:chgData name="Pauline Degrave" userId="2fafb7b1-677d-4618-8873-a05a7e0b372e" providerId="ADAL" clId="{0B84D305-618B-4876-9585-5BDFF7F9BDEC}" dt="2023-02-20T21:42:20.646" v="5" actId="6549"/>
        <pc:sldMkLst>
          <pc:docMk/>
          <pc:sldMk cId="2250332850" sldId="405"/>
        </pc:sldMkLst>
        <pc:spChg chg="mod">
          <ac:chgData name="Pauline Degrave" userId="2fafb7b1-677d-4618-8873-a05a7e0b372e" providerId="ADAL" clId="{0B84D305-618B-4876-9585-5BDFF7F9BDEC}" dt="2023-02-20T21:42:20.646" v="5" actId="6549"/>
          <ac:spMkLst>
            <pc:docMk/>
            <pc:sldMk cId="2250332850" sldId="405"/>
            <ac:spMk id="18" creationId="{0BBC98E6-562B-4DC4-81A5-86F63266416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621191"/>
            <a:ext cx="7344649" cy="3448756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5202944"/>
            <a:ext cx="6480572" cy="2391656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A0ED-BA87-4EED-96C7-55A7E2E44686}" type="datetimeFigureOut">
              <a:rPr lang="nl-BE" smtClean="0"/>
              <a:t>20/02/2023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D03A-6081-4245-8C0D-9AEA39BE9E94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900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A0ED-BA87-4EED-96C7-55A7E2E44686}" type="datetimeFigureOut">
              <a:rPr lang="nl-BE" smtClean="0"/>
              <a:t>20/02/2023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D03A-6081-4245-8C0D-9AEA39BE9E94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178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527403"/>
            <a:ext cx="1863165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527403"/>
            <a:ext cx="548148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A0ED-BA87-4EED-96C7-55A7E2E44686}" type="datetimeFigureOut">
              <a:rPr lang="nl-BE" smtClean="0"/>
              <a:t>20/02/2023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D03A-6081-4245-8C0D-9AEA39BE9E94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061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A0ED-BA87-4EED-96C7-55A7E2E44686}" type="datetimeFigureOut">
              <a:rPr lang="nl-BE" smtClean="0"/>
              <a:t>20/02/2023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D03A-6081-4245-8C0D-9AEA39BE9E94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0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2469624"/>
            <a:ext cx="7452658" cy="4120620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6629226"/>
            <a:ext cx="7452658" cy="2166937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A0ED-BA87-4EED-96C7-55A7E2E44686}" type="datetimeFigureOut">
              <a:rPr lang="nl-BE" smtClean="0"/>
              <a:t>20/02/2023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D03A-6081-4245-8C0D-9AEA39BE9E94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235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2637014"/>
            <a:ext cx="3672324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2637014"/>
            <a:ext cx="3672324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A0ED-BA87-4EED-96C7-55A7E2E44686}" type="datetimeFigureOut">
              <a:rPr lang="nl-BE" smtClean="0"/>
              <a:t>20/02/2023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D03A-6081-4245-8C0D-9AEA39BE9E94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333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527405"/>
            <a:ext cx="7452658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2428347"/>
            <a:ext cx="3655447" cy="1190095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3618442"/>
            <a:ext cx="3655447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2428347"/>
            <a:ext cx="3673450" cy="1190095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3618442"/>
            <a:ext cx="3673450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A0ED-BA87-4EED-96C7-55A7E2E44686}" type="datetimeFigureOut">
              <a:rPr lang="nl-BE" smtClean="0"/>
              <a:t>20/02/2023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D03A-6081-4245-8C0D-9AEA39BE9E94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623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A0ED-BA87-4EED-96C7-55A7E2E44686}" type="datetimeFigureOut">
              <a:rPr lang="nl-BE" smtClean="0"/>
              <a:t>20/02/2023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D03A-6081-4245-8C0D-9AEA39BE9E94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502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A0ED-BA87-4EED-96C7-55A7E2E44686}" type="datetimeFigureOut">
              <a:rPr lang="nl-BE" smtClean="0"/>
              <a:t>20/02/2023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D03A-6081-4245-8C0D-9AEA39BE9E94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349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660400"/>
            <a:ext cx="2786871" cy="2311400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1426283"/>
            <a:ext cx="4374386" cy="7039681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971800"/>
            <a:ext cx="2786871" cy="5505627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A0ED-BA87-4EED-96C7-55A7E2E44686}" type="datetimeFigureOut">
              <a:rPr lang="nl-BE" smtClean="0"/>
              <a:t>20/02/2023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D03A-6081-4245-8C0D-9AEA39BE9E94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832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660400"/>
            <a:ext cx="2786871" cy="2311400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1426283"/>
            <a:ext cx="4374386" cy="7039681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971800"/>
            <a:ext cx="2786871" cy="5505627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A0ED-BA87-4EED-96C7-55A7E2E44686}" type="datetimeFigureOut">
              <a:rPr lang="nl-BE" smtClean="0"/>
              <a:t>20/02/2023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D03A-6081-4245-8C0D-9AEA39BE9E94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9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527405"/>
            <a:ext cx="7452658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2637014"/>
            <a:ext cx="7452658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9181397"/>
            <a:ext cx="194417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DA0ED-BA87-4EED-96C7-55A7E2E44686}" type="datetimeFigureOut">
              <a:rPr lang="nl-BE" smtClean="0"/>
              <a:t>20/02/2023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9181397"/>
            <a:ext cx="291625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9181397"/>
            <a:ext cx="194417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D03A-6081-4245-8C0D-9AEA39BE9E94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25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4108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youtu.be/y-iEasxdTCk?t=4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youtu.be/y-iEasxdTCk?t=4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youtube.com/watch?v=TH1BcuOjKes" TargetMode="External"/><Relationship Id="rId7" Type="http://schemas.openxmlformats.org/officeDocument/2006/relationships/hyperlink" Target="https://www.youtube.com/watch?v=o6bQaCUQ6s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s://www.youtube.com/watch?v=SiIN1lYa0e4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s://www.youtube.com/watch?v=Edim3330hNM&amp;list=PLg_OoU_Waz-Wgi8vIkVnjfNaWMO7Qm4M7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EN7YAVAHkg&amp;t=3s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EN7YAVAHkg&amp;t=3s" TargetMode="External"/><Relationship Id="rId13" Type="http://schemas.openxmlformats.org/officeDocument/2006/relationships/hyperlink" Target="https://www.youtube.com/watch?v=PINlrvJnVPQ" TargetMode="External"/><Relationship Id="rId18" Type="http://schemas.openxmlformats.org/officeDocument/2006/relationships/hyperlink" Target="https://nl.metrotime.be/entertainment/metejoor-neemt-na-geruchten-over-affaire-met-k3-zangeres-alle-twijfels-weg-over-zijn-relatie" TargetMode="External"/><Relationship Id="rId3" Type="http://schemas.openxmlformats.org/officeDocument/2006/relationships/hyperlink" Target="https://nl.wikipedia.org/wiki/Music_Industry_Awards" TargetMode="External"/><Relationship Id="rId21" Type="http://schemas.openxmlformats.org/officeDocument/2006/relationships/hyperlink" Target="https://stadsschouwburg-antwerpen.be/nl/news/detail/de-line-up-van-de-mias-is-bekend" TargetMode="External"/><Relationship Id="rId7" Type="http://schemas.openxmlformats.org/officeDocument/2006/relationships/hyperlink" Target="https://www.vrt.be/nl/over-de-vrt/nieuws/2023/01/27/stromae-en-pommelien-thijs-grote-winnaars-van-mia-s-2022/" TargetMode="External"/><Relationship Id="rId12" Type="http://schemas.openxmlformats.org/officeDocument/2006/relationships/hyperlink" Target="https://www.youtube.com/watch?v=TH1BcuOjKes" TargetMode="External"/><Relationship Id="rId17" Type="http://schemas.openxmlformats.org/officeDocument/2006/relationships/hyperlink" Target="https://www.nieuwsblad.be/cnt/dmf20220502_97094597" TargetMode="External"/><Relationship Id="rId2" Type="http://schemas.openxmlformats.org/officeDocument/2006/relationships/hyperlink" Target="https://www.bruzzket.be/nieuws/stromae-wint-recordaantal-mias-angele-blijft-met-lege-handen-2023-01-27" TargetMode="External"/><Relationship Id="rId16" Type="http://schemas.openxmlformats.org/officeDocument/2006/relationships/hyperlink" Target="https://www.flair.be/nl/self-love/fashion/mias-2023-bekende-gezichten-outfits/" TargetMode="External"/><Relationship Id="rId20" Type="http://schemas.openxmlformats.org/officeDocument/2006/relationships/hyperlink" Target="https://open.spotify.com/track/7AVHDeAjfn0zfMnYRhp0o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tandaard.be/cnt/dmf20230126_97719597" TargetMode="External"/><Relationship Id="rId11" Type="http://schemas.openxmlformats.org/officeDocument/2006/relationships/hyperlink" Target="https://www.youtube.com/watch?v=SiIN1lYa0e4" TargetMode="External"/><Relationship Id="rId5" Type="http://schemas.openxmlformats.org/officeDocument/2006/relationships/hyperlink" Target="https://www.flair.be/nl/chillax/lifestyle/winnaars-mias-2023/" TargetMode="External"/><Relationship Id="rId15" Type="http://schemas.openxmlformats.org/officeDocument/2006/relationships/hyperlink" Target="https://www.redactie24.be/artiesten-vlaanderen/pommelien-thijs-vernietigend-over-outfit-ik-vond-het-lelijk-149955" TargetMode="External"/><Relationship Id="rId10" Type="http://schemas.openxmlformats.org/officeDocument/2006/relationships/hyperlink" Target="https://www.youtube.com/watch?v=WAFLYQPPVEg" TargetMode="External"/><Relationship Id="rId19" Type="http://schemas.openxmlformats.org/officeDocument/2006/relationships/hyperlink" Target="https://jabbedabbedoe.events/product/metejoor-2/" TargetMode="External"/><Relationship Id="rId4" Type="http://schemas.openxmlformats.org/officeDocument/2006/relationships/hyperlink" Target="https://mias.een.be/" TargetMode="External"/><Relationship Id="rId9" Type="http://schemas.openxmlformats.org/officeDocument/2006/relationships/hyperlink" Target="https://youtu.be/y-iEasxdTCk?t=49" TargetMode="External"/><Relationship Id="rId14" Type="http://schemas.openxmlformats.org/officeDocument/2006/relationships/hyperlink" Target="https://www.youtube.com/watch?v=o6bQaCUQ6ss" TargetMode="External"/><Relationship Id="rId2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39">
            <a:extLst>
              <a:ext uri="{FF2B5EF4-FFF2-40B4-BE49-F238E27FC236}">
                <a16:creationId xmlns:a16="http://schemas.microsoft.com/office/drawing/2014/main" id="{36C8BD99-761C-41DA-9B4A-D4B08E3855ED}"/>
              </a:ext>
            </a:extLst>
          </p:cNvPr>
          <p:cNvSpPr/>
          <p:nvPr/>
        </p:nvSpPr>
        <p:spPr>
          <a:xfrm>
            <a:off x="322453" y="6717975"/>
            <a:ext cx="3713160" cy="654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7" name="Rectangle: Rounded Corners 39">
            <a:extLst>
              <a:ext uri="{FF2B5EF4-FFF2-40B4-BE49-F238E27FC236}">
                <a16:creationId xmlns:a16="http://schemas.microsoft.com/office/drawing/2014/main" id="{36C8BD99-761C-41DA-9B4A-D4B08E3855ED}"/>
              </a:ext>
            </a:extLst>
          </p:cNvPr>
          <p:cNvSpPr/>
          <p:nvPr/>
        </p:nvSpPr>
        <p:spPr>
          <a:xfrm>
            <a:off x="310255" y="5597144"/>
            <a:ext cx="3733808" cy="9696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4" name="Rectangle: Rounded Corners 33">
            <a:extLst>
              <a:ext uri="{FF2B5EF4-FFF2-40B4-BE49-F238E27FC236}">
                <a16:creationId xmlns:a16="http://schemas.microsoft.com/office/drawing/2014/main" id="{D77C8F25-0286-448C-87F6-F25D355546F1}"/>
              </a:ext>
            </a:extLst>
          </p:cNvPr>
          <p:cNvSpPr/>
          <p:nvPr/>
        </p:nvSpPr>
        <p:spPr>
          <a:xfrm>
            <a:off x="311081" y="1618891"/>
            <a:ext cx="3745180" cy="7933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3" name="Rectangle: Rounded Corners 33">
            <a:extLst>
              <a:ext uri="{FF2B5EF4-FFF2-40B4-BE49-F238E27FC236}">
                <a16:creationId xmlns:a16="http://schemas.microsoft.com/office/drawing/2014/main" id="{D77C8F25-0286-448C-87F6-F25D355546F1}"/>
              </a:ext>
            </a:extLst>
          </p:cNvPr>
          <p:cNvSpPr/>
          <p:nvPr/>
        </p:nvSpPr>
        <p:spPr>
          <a:xfrm>
            <a:off x="285659" y="2552456"/>
            <a:ext cx="3795029" cy="7933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AB196EB-579C-406E-8D62-7E1D9CCE183D}"/>
              </a:ext>
            </a:extLst>
          </p:cNvPr>
          <p:cNvSpPr/>
          <p:nvPr/>
        </p:nvSpPr>
        <p:spPr>
          <a:xfrm>
            <a:off x="7490666" y="295495"/>
            <a:ext cx="1022350" cy="1028985"/>
          </a:xfrm>
          <a:prstGeom prst="roundRect">
            <a:avLst>
              <a:gd name="adj" fmla="val 16441"/>
            </a:avLst>
          </a:prstGeom>
          <a:solidFill>
            <a:srgbClr val="DE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F85B2C-391D-4A1F-8B4B-6409CCA5E502}"/>
              </a:ext>
            </a:extLst>
          </p:cNvPr>
          <p:cNvSpPr/>
          <p:nvPr/>
        </p:nvSpPr>
        <p:spPr>
          <a:xfrm>
            <a:off x="296943" y="289082"/>
            <a:ext cx="914400" cy="1028985"/>
          </a:xfrm>
          <a:prstGeom prst="roundRect">
            <a:avLst/>
          </a:prstGeom>
          <a:solidFill>
            <a:srgbClr val="00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B932C9-8EF2-4567-B50D-1FCB0774D7E7}"/>
              </a:ext>
            </a:extLst>
          </p:cNvPr>
          <p:cNvSpPr/>
          <p:nvPr/>
        </p:nvSpPr>
        <p:spPr>
          <a:xfrm>
            <a:off x="4137288" y="6756667"/>
            <a:ext cx="4430891" cy="1507862"/>
          </a:xfrm>
          <a:prstGeom prst="rect">
            <a:avLst/>
          </a:prstGeom>
          <a:solidFill>
            <a:srgbClr val="DEEB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C6E040-B62A-43C5-A9BB-A4035C4C1DB4}"/>
              </a:ext>
            </a:extLst>
          </p:cNvPr>
          <p:cNvSpPr/>
          <p:nvPr/>
        </p:nvSpPr>
        <p:spPr>
          <a:xfrm>
            <a:off x="485774" y="290409"/>
            <a:ext cx="4658339" cy="1028985"/>
          </a:xfrm>
          <a:prstGeom prst="rect">
            <a:avLst/>
          </a:prstGeom>
          <a:solidFill>
            <a:srgbClr val="009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De </a:t>
            </a:r>
            <a:r>
              <a:rPr lang="nl-BE" sz="2800" b="1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MIA’s</a:t>
            </a:r>
            <a:endParaRPr lang="nl-BE" sz="2800" b="1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algn="ctr"/>
            <a:r>
              <a:rPr lang="nl-BE" sz="28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Music </a:t>
            </a:r>
            <a:r>
              <a:rPr lang="nl-BE" sz="2800" b="1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Industry</a:t>
            </a:r>
            <a:r>
              <a:rPr lang="nl-BE" sz="28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nl-BE" sz="2800" b="1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Awards</a:t>
            </a:r>
            <a:endParaRPr lang="nl-BE" sz="2800" b="1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CAEB51A-6AEF-4717-98D9-8C0F5FA95BF8}"/>
              </a:ext>
            </a:extLst>
          </p:cNvPr>
          <p:cNvSpPr/>
          <p:nvPr/>
        </p:nvSpPr>
        <p:spPr>
          <a:xfrm>
            <a:off x="7498455" y="2006624"/>
            <a:ext cx="953628" cy="1226618"/>
          </a:xfrm>
          <a:prstGeom prst="rect">
            <a:avLst/>
          </a:prstGeom>
          <a:solidFill>
            <a:srgbClr val="DE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EA1313-F46A-4CE8-947A-2E2CD683878A}"/>
              </a:ext>
            </a:extLst>
          </p:cNvPr>
          <p:cNvSpPr/>
          <p:nvPr/>
        </p:nvSpPr>
        <p:spPr>
          <a:xfrm>
            <a:off x="5701631" y="2008789"/>
            <a:ext cx="1754977" cy="1233936"/>
          </a:xfrm>
          <a:prstGeom prst="rect">
            <a:avLst/>
          </a:prstGeom>
          <a:solidFill>
            <a:srgbClr val="DE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550342-052E-49F8-A090-935F31178BC4}"/>
              </a:ext>
            </a:extLst>
          </p:cNvPr>
          <p:cNvSpPr/>
          <p:nvPr/>
        </p:nvSpPr>
        <p:spPr>
          <a:xfrm>
            <a:off x="4209311" y="2019207"/>
            <a:ext cx="1436612" cy="1226619"/>
          </a:xfrm>
          <a:prstGeom prst="rect">
            <a:avLst/>
          </a:prstGeom>
          <a:solidFill>
            <a:srgbClr val="DE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Rounded Rectangle 12"/>
          <p:cNvSpPr/>
          <p:nvPr/>
        </p:nvSpPr>
        <p:spPr>
          <a:xfrm>
            <a:off x="4117194" y="1558721"/>
            <a:ext cx="4347595" cy="402217"/>
          </a:xfrm>
          <a:prstGeom prst="roundRect">
            <a:avLst/>
          </a:prstGeom>
          <a:solidFill>
            <a:srgbClr val="00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16" name="Pentagon 15"/>
          <p:cNvSpPr/>
          <p:nvPr/>
        </p:nvSpPr>
        <p:spPr>
          <a:xfrm>
            <a:off x="305599" y="1758493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596635" y="1622977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5294" y="7207598"/>
            <a:ext cx="4347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Op de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volgende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slides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vind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je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uitgewerkt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lesmateriaal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Alles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is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bewerkbaar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Knip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plak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kopieer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pas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aan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naar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hartenlust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7362" y="1811400"/>
            <a:ext cx="2925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OPWARMING</a:t>
            </a:r>
          </a:p>
        </p:txBody>
      </p:sp>
      <p:sp>
        <p:nvSpPr>
          <p:cNvPr id="28" name="Pentagon 15">
            <a:extLst>
              <a:ext uri="{FF2B5EF4-FFF2-40B4-BE49-F238E27FC236}">
                <a16:creationId xmlns:a16="http://schemas.microsoft.com/office/drawing/2014/main" id="{69DD6DAA-57E0-4A45-AB27-05A5A04BB6F8}"/>
              </a:ext>
            </a:extLst>
          </p:cNvPr>
          <p:cNvSpPr/>
          <p:nvPr/>
        </p:nvSpPr>
        <p:spPr>
          <a:xfrm>
            <a:off x="285660" y="2708094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6761B5-F9D9-4E4E-BCE5-6166E0593B63}"/>
              </a:ext>
            </a:extLst>
          </p:cNvPr>
          <p:cNvSpPr txBox="1"/>
          <p:nvPr/>
        </p:nvSpPr>
        <p:spPr>
          <a:xfrm>
            <a:off x="605515" y="2548399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7C8F25-0286-448C-87F6-F25D355546F1}"/>
              </a:ext>
            </a:extLst>
          </p:cNvPr>
          <p:cNvSpPr/>
          <p:nvPr/>
        </p:nvSpPr>
        <p:spPr>
          <a:xfrm>
            <a:off x="295484" y="3510105"/>
            <a:ext cx="3776644" cy="9619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38" name="Pentagon 15">
            <a:extLst>
              <a:ext uri="{FF2B5EF4-FFF2-40B4-BE49-F238E27FC236}">
                <a16:creationId xmlns:a16="http://schemas.microsoft.com/office/drawing/2014/main" id="{8BB74B91-3AE0-4504-945B-CF74930B2531}"/>
              </a:ext>
            </a:extLst>
          </p:cNvPr>
          <p:cNvSpPr/>
          <p:nvPr/>
        </p:nvSpPr>
        <p:spPr>
          <a:xfrm>
            <a:off x="295484" y="3767183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BE7C93-C442-482A-840A-4028FE8BB222}"/>
              </a:ext>
            </a:extLst>
          </p:cNvPr>
          <p:cNvSpPr txBox="1"/>
          <p:nvPr/>
        </p:nvSpPr>
        <p:spPr>
          <a:xfrm>
            <a:off x="578099" y="3630632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6C8BD99-761C-41DA-9B4A-D4B08E3855ED}"/>
              </a:ext>
            </a:extLst>
          </p:cNvPr>
          <p:cNvSpPr/>
          <p:nvPr/>
        </p:nvSpPr>
        <p:spPr>
          <a:xfrm>
            <a:off x="322453" y="4635780"/>
            <a:ext cx="3733808" cy="755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42" name="Pentagon 15">
            <a:extLst>
              <a:ext uri="{FF2B5EF4-FFF2-40B4-BE49-F238E27FC236}">
                <a16:creationId xmlns:a16="http://schemas.microsoft.com/office/drawing/2014/main" id="{CAF4D033-84C7-44A9-9A2B-B89AEA83B053}"/>
              </a:ext>
            </a:extLst>
          </p:cNvPr>
          <p:cNvSpPr/>
          <p:nvPr/>
        </p:nvSpPr>
        <p:spPr>
          <a:xfrm>
            <a:off x="322453" y="4771414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b="1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EA00168-1802-4398-8DD1-52E0E44267E2}"/>
              </a:ext>
            </a:extLst>
          </p:cNvPr>
          <p:cNvSpPr/>
          <p:nvPr/>
        </p:nvSpPr>
        <p:spPr>
          <a:xfrm>
            <a:off x="4118788" y="8446582"/>
            <a:ext cx="4422201" cy="734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46" name="Pentagon 15">
            <a:extLst>
              <a:ext uri="{FF2B5EF4-FFF2-40B4-BE49-F238E27FC236}">
                <a16:creationId xmlns:a16="http://schemas.microsoft.com/office/drawing/2014/main" id="{1E207147-B162-453A-AAF1-F0955FCD129A}"/>
              </a:ext>
            </a:extLst>
          </p:cNvPr>
          <p:cNvSpPr/>
          <p:nvPr/>
        </p:nvSpPr>
        <p:spPr>
          <a:xfrm>
            <a:off x="331977" y="5778742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D996AF-3198-4B8B-B47A-0276EF953B94}"/>
              </a:ext>
            </a:extLst>
          </p:cNvPr>
          <p:cNvSpPr txBox="1"/>
          <p:nvPr/>
        </p:nvSpPr>
        <p:spPr>
          <a:xfrm>
            <a:off x="601990" y="5658567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5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A3ED0-E0C2-478E-95AD-F307EC64FE87}"/>
              </a:ext>
            </a:extLst>
          </p:cNvPr>
          <p:cNvSpPr txBox="1"/>
          <p:nvPr/>
        </p:nvSpPr>
        <p:spPr>
          <a:xfrm>
            <a:off x="4204571" y="1555015"/>
            <a:ext cx="34297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 EEN NOTENDOP: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9D959-83F0-40D6-91EA-BD18BD40857B}"/>
              </a:ext>
            </a:extLst>
          </p:cNvPr>
          <p:cNvSpPr txBox="1"/>
          <p:nvPr/>
        </p:nvSpPr>
        <p:spPr>
          <a:xfrm>
            <a:off x="4226608" y="1972713"/>
            <a:ext cx="16047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53B3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VAARDIGHEDEN</a:t>
            </a:r>
            <a:endParaRPr lang="en-US" b="1" dirty="0">
              <a:solidFill>
                <a:srgbClr val="353B3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353B3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lezen</a:t>
            </a:r>
            <a:endParaRPr lang="en-US" sz="1600" dirty="0">
              <a:solidFill>
                <a:srgbClr val="353B3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353B3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luisteren</a:t>
            </a:r>
            <a:endParaRPr lang="en-US" sz="1600" dirty="0">
              <a:solidFill>
                <a:srgbClr val="353B3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353B3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spreken</a:t>
            </a:r>
            <a:endParaRPr lang="en-US" sz="1600" dirty="0">
              <a:solidFill>
                <a:srgbClr val="353B3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dirty="0" err="1">
                <a:solidFill>
                  <a:srgbClr val="353B3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schrijven</a:t>
            </a:r>
            <a:endParaRPr lang="nl-BE" dirty="0">
              <a:solidFill>
                <a:srgbClr val="353B3C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EAA667B-7B51-474E-902C-44C302C26783}"/>
              </a:ext>
            </a:extLst>
          </p:cNvPr>
          <p:cNvSpPr txBox="1"/>
          <p:nvPr/>
        </p:nvSpPr>
        <p:spPr>
          <a:xfrm>
            <a:off x="5651475" y="2008789"/>
            <a:ext cx="1984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53B3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THEMA ’S</a:t>
            </a:r>
          </a:p>
          <a:p>
            <a:endParaRPr lang="en-US" sz="1400" b="1" dirty="0">
              <a:solidFill>
                <a:srgbClr val="353B3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fr-FR" sz="1600" dirty="0" err="1">
                <a:solidFill>
                  <a:srgbClr val="353B3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Muziek</a:t>
            </a:r>
            <a:r>
              <a:rPr lang="fr-FR" sz="1600" dirty="0">
                <a:solidFill>
                  <a:srgbClr val="353B3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1600" dirty="0" err="1">
                <a:solidFill>
                  <a:srgbClr val="353B3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cultuur</a:t>
            </a:r>
            <a:endParaRPr lang="fr-FR" sz="1600" dirty="0">
              <a:solidFill>
                <a:srgbClr val="353B3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1600" b="1" dirty="0">
              <a:solidFill>
                <a:srgbClr val="353B3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4D3896-A0F3-4E74-A633-4077316529B7}"/>
              </a:ext>
            </a:extLst>
          </p:cNvPr>
          <p:cNvSpPr txBox="1"/>
          <p:nvPr/>
        </p:nvSpPr>
        <p:spPr>
          <a:xfrm>
            <a:off x="7559388" y="1986007"/>
            <a:ext cx="953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53B3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NIVEAU</a:t>
            </a:r>
            <a:r>
              <a:rPr lang="en-US" sz="1600" dirty="0">
                <a:solidFill>
                  <a:srgbClr val="353B3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endParaRPr lang="en-US" sz="1600" dirty="0">
              <a:solidFill>
                <a:srgbClr val="353B3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1600" dirty="0">
                <a:solidFill>
                  <a:srgbClr val="353B3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A2+/B1</a:t>
            </a:r>
            <a:endParaRPr lang="nl-BE" sz="1600" dirty="0">
              <a:solidFill>
                <a:srgbClr val="353B3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9E01A6-310E-41F3-953C-9CF53578F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67" r="4652" b="26023"/>
          <a:stretch/>
        </p:blipFill>
        <p:spPr>
          <a:xfrm>
            <a:off x="4509937" y="8483550"/>
            <a:ext cx="996310" cy="63959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61EAC63-91F3-4973-B4CC-89E68CF66F60}"/>
              </a:ext>
            </a:extLst>
          </p:cNvPr>
          <p:cNvSpPr txBox="1"/>
          <p:nvPr/>
        </p:nvSpPr>
        <p:spPr>
          <a:xfrm>
            <a:off x="1287100" y="2642479"/>
            <a:ext cx="29466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LEZEN &amp; SPREKEN</a:t>
            </a:r>
          </a:p>
          <a:p>
            <a:r>
              <a:rPr lang="nl-BE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Wat zijn de </a:t>
            </a:r>
            <a:r>
              <a:rPr lang="nl-BE" b="1"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MIA’s</a:t>
            </a:r>
            <a:r>
              <a:rPr lang="nl-BE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13B8BB-45A6-4B70-AB50-07CBD1A16F88}"/>
              </a:ext>
            </a:extLst>
          </p:cNvPr>
          <p:cNvSpPr txBox="1"/>
          <p:nvPr/>
        </p:nvSpPr>
        <p:spPr>
          <a:xfrm>
            <a:off x="1302457" y="3263623"/>
            <a:ext cx="316928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LEZEN &amp; SPREKEN</a:t>
            </a:r>
          </a:p>
          <a:p>
            <a:r>
              <a:rPr lang="en-US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en-US" b="1"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grote</a:t>
            </a:r>
            <a:r>
              <a:rPr lang="en-US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winnaars</a:t>
            </a:r>
            <a:r>
              <a:rPr lang="en-US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van </a:t>
            </a:r>
            <a:r>
              <a:rPr lang="en-US" b="1"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dit</a:t>
            </a:r>
            <a:r>
              <a:rPr lang="en-US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jaar</a:t>
            </a:r>
            <a:endParaRPr lang="en-US" b="1" dirty="0"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F50794-5960-43E0-A152-DFCF06A2F218}"/>
              </a:ext>
            </a:extLst>
          </p:cNvPr>
          <p:cNvSpPr txBox="1"/>
          <p:nvPr/>
        </p:nvSpPr>
        <p:spPr>
          <a:xfrm>
            <a:off x="1309679" y="5707942"/>
            <a:ext cx="27820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SPREKEN</a:t>
            </a:r>
          </a:p>
          <a:p>
            <a:r>
              <a:rPr lang="en-US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Interview </a:t>
            </a:r>
            <a:r>
              <a:rPr lang="en-US" b="1"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een</a:t>
            </a:r>
            <a:r>
              <a:rPr lang="en-US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winnaar</a:t>
            </a:r>
            <a:r>
              <a:rPr lang="en-US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!</a:t>
            </a:r>
          </a:p>
        </p:txBody>
      </p:sp>
      <p:sp>
        <p:nvSpPr>
          <p:cNvPr id="58" name="Pentagon 15">
            <a:extLst>
              <a:ext uri="{FF2B5EF4-FFF2-40B4-BE49-F238E27FC236}">
                <a16:creationId xmlns:a16="http://schemas.microsoft.com/office/drawing/2014/main" id="{FE593567-D276-4D6D-9E00-5A6EC2DEBAC3}"/>
              </a:ext>
            </a:extLst>
          </p:cNvPr>
          <p:cNvSpPr/>
          <p:nvPr/>
        </p:nvSpPr>
        <p:spPr>
          <a:xfrm>
            <a:off x="356048" y="6810280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8DA8ED-32D3-4B00-8FC6-8B0AC5A86F20}"/>
              </a:ext>
            </a:extLst>
          </p:cNvPr>
          <p:cNvSpPr txBox="1"/>
          <p:nvPr/>
        </p:nvSpPr>
        <p:spPr>
          <a:xfrm>
            <a:off x="583701" y="6670148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6</a:t>
            </a:r>
            <a:endParaRPr lang="nl-BE" sz="40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78BF11-16F1-4F6B-8B1D-723EBD85ED4D}"/>
              </a:ext>
            </a:extLst>
          </p:cNvPr>
          <p:cNvGrpSpPr/>
          <p:nvPr/>
        </p:nvGrpSpPr>
        <p:grpSpPr>
          <a:xfrm>
            <a:off x="4493554" y="3652883"/>
            <a:ext cx="356101" cy="360000"/>
            <a:chOff x="3907215" y="3388743"/>
            <a:chExt cx="356101" cy="360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1A9A9B-3EE3-4C91-A5CB-9F35CE2D81EE}"/>
                </a:ext>
              </a:extLst>
            </p:cNvPr>
            <p:cNvCxnSpPr>
              <a:cxnSpLocks/>
            </p:cNvCxnSpPr>
            <p:nvPr/>
          </p:nvCxnSpPr>
          <p:spPr>
            <a:xfrm>
              <a:off x="3945223" y="3388743"/>
              <a:ext cx="0" cy="360000"/>
            </a:xfrm>
            <a:prstGeom prst="line">
              <a:avLst/>
            </a:prstGeom>
            <a:ln w="76200">
              <a:solidFill>
                <a:srgbClr val="FF5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3CCA024-87DD-4019-A8CC-87614E13E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7215" y="3388743"/>
              <a:ext cx="356101" cy="0"/>
            </a:xfrm>
            <a:prstGeom prst="line">
              <a:avLst/>
            </a:prstGeom>
            <a:ln w="76200">
              <a:solidFill>
                <a:srgbClr val="FF5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D66D1F7-5C48-44D5-903E-F08B3F3A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98186" y="5915849"/>
            <a:ext cx="396274" cy="4450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2F98BCC-AC2D-4A18-9C35-68184E317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58756" y="3542102"/>
            <a:ext cx="396274" cy="4450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A8CF163-4109-41C0-9EF8-C356A82DA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746993" y="5858065"/>
            <a:ext cx="396274" cy="445047"/>
          </a:xfrm>
          <a:prstGeom prst="rect">
            <a:avLst/>
          </a:prstGeom>
        </p:spPr>
      </p:pic>
      <p:pic>
        <p:nvPicPr>
          <p:cNvPr id="45" name="Picture 44" descr="A picture containing light&#10;&#10;Description automatically generated">
            <a:extLst>
              <a:ext uri="{FF2B5EF4-FFF2-40B4-BE49-F238E27FC236}">
                <a16:creationId xmlns:a16="http://schemas.microsoft.com/office/drawing/2014/main" id="{7FBC9569-57FF-4B3D-B795-3E048919E0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4" t="21415" r="18713" b="34942"/>
          <a:stretch/>
        </p:blipFill>
        <p:spPr>
          <a:xfrm rot="20823052">
            <a:off x="7778142" y="6649325"/>
            <a:ext cx="588587" cy="6012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0E0B81B-94A8-4FF2-B6A4-02B10F665ED8}"/>
              </a:ext>
            </a:extLst>
          </p:cNvPr>
          <p:cNvSpPr/>
          <p:nvPr/>
        </p:nvSpPr>
        <p:spPr>
          <a:xfrm>
            <a:off x="4267447" y="6745933"/>
            <a:ext cx="2933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Voor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leerkracht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F33A3-821F-4D67-92FF-D625A600F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765" y="291735"/>
            <a:ext cx="3225055" cy="1036507"/>
          </a:xfrm>
          <a:prstGeom prst="rect">
            <a:avLst/>
          </a:prstGeom>
        </p:spPr>
      </p:pic>
      <p:sp>
        <p:nvSpPr>
          <p:cNvPr id="9" name="AutoShape 2" descr="Overzicht: dezelfde of nieuwe artiesten voor Rotterdam 2021? –  Songfestival.be"/>
          <p:cNvSpPr>
            <a:spLocks noChangeAspect="1" noChangeArrowheads="1"/>
          </p:cNvSpPr>
          <p:nvPr/>
        </p:nvSpPr>
        <p:spPr bwMode="auto">
          <a:xfrm>
            <a:off x="155575" y="-754063"/>
            <a:ext cx="2857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53" y="8494255"/>
            <a:ext cx="2545126" cy="589621"/>
          </a:xfrm>
          <a:prstGeom prst="rect">
            <a:avLst/>
          </a:prstGeom>
        </p:spPr>
      </p:pic>
      <p:sp>
        <p:nvSpPr>
          <p:cNvPr id="61" name="TextBox 38">
            <a:extLst>
              <a:ext uri="{FF2B5EF4-FFF2-40B4-BE49-F238E27FC236}">
                <a16:creationId xmlns:a16="http://schemas.microsoft.com/office/drawing/2014/main" id="{93BE7C93-C442-482A-840A-4028FE8BB222}"/>
              </a:ext>
            </a:extLst>
          </p:cNvPr>
          <p:cNvSpPr txBox="1"/>
          <p:nvPr/>
        </p:nvSpPr>
        <p:spPr>
          <a:xfrm>
            <a:off x="577274" y="4630571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2" name="TextBox 55">
            <a:extLst>
              <a:ext uri="{FF2B5EF4-FFF2-40B4-BE49-F238E27FC236}">
                <a16:creationId xmlns:a16="http://schemas.microsoft.com/office/drawing/2014/main" id="{BAF50794-5960-43E0-A152-DFCF06A2F218}"/>
              </a:ext>
            </a:extLst>
          </p:cNvPr>
          <p:cNvSpPr txBox="1"/>
          <p:nvPr/>
        </p:nvSpPr>
        <p:spPr>
          <a:xfrm>
            <a:off x="1276372" y="4706885"/>
            <a:ext cx="25209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LUISTEREN</a:t>
            </a:r>
          </a:p>
          <a:p>
            <a:r>
              <a:rPr lang="fr-FR" b="1"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Wie</a:t>
            </a:r>
            <a:r>
              <a:rPr lang="fr-FR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FR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Metejoor</a:t>
            </a:r>
            <a:r>
              <a:rPr lang="fr-FR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?</a:t>
            </a:r>
            <a:endParaRPr lang="en-US" b="1" dirty="0">
              <a:latin typeface="Segoe UI Symbol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55">
            <a:extLst>
              <a:ext uri="{FF2B5EF4-FFF2-40B4-BE49-F238E27FC236}">
                <a16:creationId xmlns:a16="http://schemas.microsoft.com/office/drawing/2014/main" id="{BAF50794-5960-43E0-A152-DFCF06A2F218}"/>
              </a:ext>
            </a:extLst>
          </p:cNvPr>
          <p:cNvSpPr txBox="1"/>
          <p:nvPr/>
        </p:nvSpPr>
        <p:spPr>
          <a:xfrm>
            <a:off x="1338669" y="6688418"/>
            <a:ext cx="293304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SCHRIJVEN </a:t>
            </a:r>
          </a:p>
          <a:p>
            <a:r>
              <a:rPr lang="fr-BE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Je </a:t>
            </a:r>
            <a:r>
              <a:rPr lang="fr-BE" b="1"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mening</a:t>
            </a:r>
            <a:r>
              <a:rPr lang="fr-BE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over </a:t>
            </a:r>
            <a:r>
              <a:rPr lang="fr-BE" b="1" dirty="0" err="1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een</a:t>
            </a:r>
            <a:r>
              <a:rPr lang="fr-BE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hit</a:t>
            </a:r>
          </a:p>
          <a:p>
            <a:endParaRPr lang="fr-BE" b="1" dirty="0"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tangle: Rounded Corners 33">
            <a:extLst>
              <a:ext uri="{FF2B5EF4-FFF2-40B4-BE49-F238E27FC236}">
                <a16:creationId xmlns:a16="http://schemas.microsoft.com/office/drawing/2014/main" id="{739D5726-C6D7-4032-A1DF-EA69580110B6}"/>
              </a:ext>
            </a:extLst>
          </p:cNvPr>
          <p:cNvSpPr/>
          <p:nvPr/>
        </p:nvSpPr>
        <p:spPr>
          <a:xfrm>
            <a:off x="311895" y="7552808"/>
            <a:ext cx="3760103" cy="7757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57" name="Pentagon 15">
            <a:extLst>
              <a:ext uri="{FF2B5EF4-FFF2-40B4-BE49-F238E27FC236}">
                <a16:creationId xmlns:a16="http://schemas.microsoft.com/office/drawing/2014/main" id="{C1BA3DC0-742C-4D87-A7F0-4C74F61A7EFF}"/>
              </a:ext>
            </a:extLst>
          </p:cNvPr>
          <p:cNvSpPr/>
          <p:nvPr/>
        </p:nvSpPr>
        <p:spPr>
          <a:xfrm>
            <a:off x="369482" y="7643171"/>
            <a:ext cx="861298" cy="458284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60" name="TextBox 30">
            <a:extLst>
              <a:ext uri="{FF2B5EF4-FFF2-40B4-BE49-F238E27FC236}">
                <a16:creationId xmlns:a16="http://schemas.microsoft.com/office/drawing/2014/main" id="{6C410B43-B5F7-43E6-8843-A3C592B699AE}"/>
              </a:ext>
            </a:extLst>
          </p:cNvPr>
          <p:cNvSpPr txBox="1"/>
          <p:nvPr/>
        </p:nvSpPr>
        <p:spPr>
          <a:xfrm>
            <a:off x="587176" y="7505682"/>
            <a:ext cx="40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0" name="Rectangle: Rounded Corners 33">
            <a:extLst>
              <a:ext uri="{FF2B5EF4-FFF2-40B4-BE49-F238E27FC236}">
                <a16:creationId xmlns:a16="http://schemas.microsoft.com/office/drawing/2014/main" id="{5A13D8CA-FDB5-481B-A4D4-61E5BCEDBB5B}"/>
              </a:ext>
            </a:extLst>
          </p:cNvPr>
          <p:cNvSpPr/>
          <p:nvPr/>
        </p:nvSpPr>
        <p:spPr>
          <a:xfrm>
            <a:off x="352233" y="8599735"/>
            <a:ext cx="3683379" cy="7078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82" name="Pentagon 15">
            <a:extLst>
              <a:ext uri="{FF2B5EF4-FFF2-40B4-BE49-F238E27FC236}">
                <a16:creationId xmlns:a16="http://schemas.microsoft.com/office/drawing/2014/main" id="{51DE1C0B-D253-4C8E-81BC-6708E0BE267C}"/>
              </a:ext>
            </a:extLst>
          </p:cNvPr>
          <p:cNvSpPr/>
          <p:nvPr/>
        </p:nvSpPr>
        <p:spPr>
          <a:xfrm>
            <a:off x="344251" y="8718706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83" name="TextBox 30">
            <a:extLst>
              <a:ext uri="{FF2B5EF4-FFF2-40B4-BE49-F238E27FC236}">
                <a16:creationId xmlns:a16="http://schemas.microsoft.com/office/drawing/2014/main" id="{76959402-9036-4645-83BC-D67BBD7E4517}"/>
              </a:ext>
            </a:extLst>
          </p:cNvPr>
          <p:cNvSpPr txBox="1"/>
          <p:nvPr/>
        </p:nvSpPr>
        <p:spPr>
          <a:xfrm>
            <a:off x="626006" y="8578061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4" name="TextBox 53">
            <a:extLst>
              <a:ext uri="{FF2B5EF4-FFF2-40B4-BE49-F238E27FC236}">
                <a16:creationId xmlns:a16="http://schemas.microsoft.com/office/drawing/2014/main" id="{F6A98A0D-8F1A-4500-8AEF-7757155170E7}"/>
              </a:ext>
            </a:extLst>
          </p:cNvPr>
          <p:cNvSpPr txBox="1"/>
          <p:nvPr/>
        </p:nvSpPr>
        <p:spPr>
          <a:xfrm>
            <a:off x="1294322" y="7733376"/>
            <a:ext cx="29322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BELANGRIJKE WOORDEN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23921E-460C-46D9-8A7D-38119F04FC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7" r="31354" b="11628"/>
          <a:stretch/>
        </p:blipFill>
        <p:spPr>
          <a:xfrm>
            <a:off x="4706350" y="3735879"/>
            <a:ext cx="3169281" cy="23862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C757C5A-9A0F-4FD9-84C1-11468F4A7C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 r="4474" b="24868"/>
          <a:stretch/>
        </p:blipFill>
        <p:spPr>
          <a:xfrm>
            <a:off x="6818343" y="9267242"/>
            <a:ext cx="1595744" cy="532195"/>
          </a:xfrm>
          <a:prstGeom prst="rect">
            <a:avLst/>
          </a:prstGeom>
        </p:spPr>
      </p:pic>
      <p:sp>
        <p:nvSpPr>
          <p:cNvPr id="76" name="TextBox 53">
            <a:extLst>
              <a:ext uri="{FF2B5EF4-FFF2-40B4-BE49-F238E27FC236}">
                <a16:creationId xmlns:a16="http://schemas.microsoft.com/office/drawing/2014/main" id="{6D347331-E430-48B4-8CFB-DD0B11AD6290}"/>
              </a:ext>
            </a:extLst>
          </p:cNvPr>
          <p:cNvSpPr txBox="1"/>
          <p:nvPr/>
        </p:nvSpPr>
        <p:spPr>
          <a:xfrm>
            <a:off x="1357436" y="8782469"/>
            <a:ext cx="25209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b="1" dirty="0">
                <a:latin typeface="Segoe UI Symbol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BRONNEN</a:t>
            </a:r>
          </a:p>
        </p:txBody>
      </p:sp>
    </p:spTree>
    <p:extLst>
      <p:ext uri="{BB962C8B-B14F-4D97-AF65-F5344CB8AC3E}">
        <p14:creationId xmlns:p14="http://schemas.microsoft.com/office/powerpoint/2010/main" val="153065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AA28D-9F26-4616-B912-F39E0D849C66}"/>
              </a:ext>
            </a:extLst>
          </p:cNvPr>
          <p:cNvSpPr/>
          <p:nvPr/>
        </p:nvSpPr>
        <p:spPr>
          <a:xfrm>
            <a:off x="380751" y="660571"/>
            <a:ext cx="6954327" cy="861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B979B908-6443-46C6-8397-06B4DFCB9780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58FE-6FC4-4DEA-9D00-757E7259ADB3}"/>
              </a:ext>
            </a:extLst>
          </p:cNvPr>
          <p:cNvSpPr txBox="1"/>
          <p:nvPr/>
        </p:nvSpPr>
        <p:spPr>
          <a:xfrm>
            <a:off x="685800" y="737405"/>
            <a:ext cx="46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98E6-562B-4DC4-81A5-86F63266416A}"/>
              </a:ext>
            </a:extLst>
          </p:cNvPr>
          <p:cNvSpPr txBox="1"/>
          <p:nvPr/>
        </p:nvSpPr>
        <p:spPr>
          <a:xfrm>
            <a:off x="1291586" y="729620"/>
            <a:ext cx="60133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LEZEN &amp; SPREKEN – De grote winnaars</a:t>
            </a:r>
          </a:p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Oplossingen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745BD-DD20-42C9-AB6C-24F765C15926}"/>
              </a:ext>
            </a:extLst>
          </p:cNvPr>
          <p:cNvSpPr/>
          <p:nvPr/>
        </p:nvSpPr>
        <p:spPr>
          <a:xfrm>
            <a:off x="380752" y="329245"/>
            <a:ext cx="7879255" cy="9209002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02F773-4D67-4F98-A8A4-FCE02DCFDB30}"/>
              </a:ext>
            </a:extLst>
          </p:cNvPr>
          <p:cNvSpPr/>
          <p:nvPr/>
        </p:nvSpPr>
        <p:spPr>
          <a:xfrm>
            <a:off x="685800" y="1853450"/>
            <a:ext cx="7232515" cy="6740307"/>
          </a:xfrm>
          <a:prstGeom prst="rect">
            <a:avLst/>
          </a:prstGeom>
          <a:solidFill>
            <a:srgbClr val="DEEBEC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Wie heeft drie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MIA’s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gewonnen?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Pommelien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Thijs 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Doobraak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/ hit van het jaar 2022 / solo vrouw)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Stromae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(Auteur-componist / Live act/ Videoclip)</a:t>
            </a:r>
          </a:p>
          <a:p>
            <a:pPr>
              <a:lnSpc>
                <a:spcPct val="200000"/>
              </a:lnSpc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2. Wie haalde het in twee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cetegorieën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Camille (Nederlandstalig en Pop)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 (Album en Solo man)</a:t>
            </a:r>
          </a:p>
          <a:p>
            <a:pPr>
              <a:lnSpc>
                <a:spcPct val="200000"/>
              </a:lnSpc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3. Wie heeft het grootste aantal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MIA’s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gewonnen (alle edities samen)?</a:t>
            </a:r>
          </a:p>
          <a:p>
            <a:pPr>
              <a:lnSpc>
                <a:spcPct val="200000"/>
              </a:lnSpc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Stromae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(20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MIA’s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totaal)</a:t>
            </a:r>
          </a:p>
          <a:p>
            <a:pPr>
              <a:lnSpc>
                <a:spcPct val="200000"/>
              </a:lnSpc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4. Wie heeft voor de tweede keer op rij in dezelfde categorie gewonnen?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Regi (Dance)</a:t>
            </a:r>
          </a:p>
          <a:p>
            <a:pPr>
              <a:lnSpc>
                <a:spcPct val="200000"/>
              </a:lnSpc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5. Wie had nog nooit een MIA gewonnen?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Pommelien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Thijs (ook voor de eerste keer genomineerd)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Camille</a:t>
            </a:r>
          </a:p>
        </p:txBody>
      </p:sp>
    </p:spTree>
    <p:extLst>
      <p:ext uri="{BB962C8B-B14F-4D97-AF65-F5344CB8AC3E}">
        <p14:creationId xmlns:p14="http://schemas.microsoft.com/office/powerpoint/2010/main" val="66683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AA28D-9F26-4616-B912-F39E0D849C66}"/>
              </a:ext>
            </a:extLst>
          </p:cNvPr>
          <p:cNvSpPr/>
          <p:nvPr/>
        </p:nvSpPr>
        <p:spPr>
          <a:xfrm>
            <a:off x="380751" y="660571"/>
            <a:ext cx="6954327" cy="861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B979B908-6443-46C6-8397-06B4DFCB9780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58FE-6FC4-4DEA-9D00-757E7259ADB3}"/>
              </a:ext>
            </a:extLst>
          </p:cNvPr>
          <p:cNvSpPr txBox="1"/>
          <p:nvPr/>
        </p:nvSpPr>
        <p:spPr>
          <a:xfrm>
            <a:off x="685800" y="737405"/>
            <a:ext cx="46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98E6-562B-4DC4-81A5-86F63266416A}"/>
              </a:ext>
            </a:extLst>
          </p:cNvPr>
          <p:cNvSpPr txBox="1"/>
          <p:nvPr/>
        </p:nvSpPr>
        <p:spPr>
          <a:xfrm>
            <a:off x="1336730" y="860515"/>
            <a:ext cx="6013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LEZEN &amp; SPREKEN – De grote winnaars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745BD-DD20-42C9-AB6C-24F765C15926}"/>
              </a:ext>
            </a:extLst>
          </p:cNvPr>
          <p:cNvSpPr/>
          <p:nvPr/>
        </p:nvSpPr>
        <p:spPr>
          <a:xfrm>
            <a:off x="380752" y="329245"/>
            <a:ext cx="7879255" cy="9209002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02F773-4D67-4F98-A8A4-FCE02DCFDB30}"/>
              </a:ext>
            </a:extLst>
          </p:cNvPr>
          <p:cNvSpPr/>
          <p:nvPr/>
        </p:nvSpPr>
        <p:spPr>
          <a:xfrm>
            <a:off x="685800" y="1853450"/>
            <a:ext cx="7232515" cy="4801314"/>
          </a:xfrm>
          <a:prstGeom prst="rect">
            <a:avLst/>
          </a:prstGeom>
          <a:solidFill>
            <a:srgbClr val="DEEBE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Spreken</a:t>
            </a:r>
          </a:p>
          <a:p>
            <a:pPr>
              <a:lnSpc>
                <a:spcPct val="150000"/>
              </a:lnSpc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    VORM duo’s. Jullie krijgen foto’s van 9 winnaars (zie volgende slide).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NEEM één foto.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LAAT aan je partner RADEN wie de persoon is.</a:t>
            </a:r>
          </a:p>
          <a:p>
            <a:pPr lvl="1">
              <a:lnSpc>
                <a:spcPct val="150000"/>
              </a:lnSpc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Die persoon heeft een MIA gekregen voor het nummer « Ongewoon ».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Pommelien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Thijs!</a:t>
            </a:r>
          </a:p>
          <a:p>
            <a:pPr lvl="1"/>
            <a:endParaRPr lang="fr-FR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634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98CD31-D3DE-4C7E-A75D-2ACEAE536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829" r="35167" b="54305"/>
          <a:stretch/>
        </p:blipFill>
        <p:spPr>
          <a:xfrm>
            <a:off x="665640" y="876631"/>
            <a:ext cx="2322944" cy="231363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11B712-07B1-4BC9-A896-919A06A5227E}"/>
              </a:ext>
            </a:extLst>
          </p:cNvPr>
          <p:cNvSpPr txBox="1"/>
          <p:nvPr/>
        </p:nvSpPr>
        <p:spPr>
          <a:xfrm>
            <a:off x="664081" y="2756086"/>
            <a:ext cx="2326243" cy="369332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Arial Black" panose="020B0A04020102020204" pitchFamily="34" charset="0"/>
              </a:rPr>
              <a:t>Pommelien</a:t>
            </a:r>
            <a:r>
              <a:rPr lang="fr-FR" dirty="0">
                <a:latin typeface="Arial Black" panose="020B0A04020102020204" pitchFamily="34" charset="0"/>
              </a:rPr>
              <a:t> Thijs</a:t>
            </a:r>
            <a:endParaRPr lang="nl-NL" dirty="0">
              <a:latin typeface="Arial Black" panose="020B0A040201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0BDC3A-37A1-4266-8D09-E71233DEAB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8" t="-827" r="17733" b="4467"/>
          <a:stretch/>
        </p:blipFill>
        <p:spPr>
          <a:xfrm>
            <a:off x="3183216" y="886775"/>
            <a:ext cx="2307561" cy="2276743"/>
          </a:xfrm>
          <a:prstGeom prst="flowChartProcess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E0CFBE-7A73-4321-8E97-88DE22A304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6" t="19979" r="45382" b="55870"/>
          <a:stretch/>
        </p:blipFill>
        <p:spPr>
          <a:xfrm>
            <a:off x="5708223" y="928584"/>
            <a:ext cx="2392690" cy="226168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319E4E5-B63B-462A-BBFE-236592E2F4B3}"/>
              </a:ext>
            </a:extLst>
          </p:cNvPr>
          <p:cNvSpPr txBox="1"/>
          <p:nvPr/>
        </p:nvSpPr>
        <p:spPr>
          <a:xfrm>
            <a:off x="3340702" y="2758315"/>
            <a:ext cx="19310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Arial Black" panose="020B0A04020102020204" pitchFamily="34" charset="0"/>
              </a:rPr>
              <a:t>Metejoor</a:t>
            </a:r>
            <a:endParaRPr lang="nl-NL" dirty="0">
              <a:latin typeface="Arial Black" panose="020B0A040201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3A2227-A8E0-49AC-9DE7-5833D81208D6}"/>
              </a:ext>
            </a:extLst>
          </p:cNvPr>
          <p:cNvSpPr txBox="1"/>
          <p:nvPr/>
        </p:nvSpPr>
        <p:spPr>
          <a:xfrm>
            <a:off x="5749036" y="2758315"/>
            <a:ext cx="22459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Black" panose="020B0A04020102020204" pitchFamily="34" charset="0"/>
              </a:rPr>
              <a:t>Camille</a:t>
            </a:r>
            <a:endParaRPr lang="nl-NL" dirty="0">
              <a:latin typeface="Arial Black" panose="020B0A04020102020204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F6D70F12-E74B-4C14-AF59-863A8DE2F065}"/>
              </a:ext>
            </a:extLst>
          </p:cNvPr>
          <p:cNvGrpSpPr/>
          <p:nvPr/>
        </p:nvGrpSpPr>
        <p:grpSpPr>
          <a:xfrm>
            <a:off x="3142222" y="3785169"/>
            <a:ext cx="2478726" cy="2358822"/>
            <a:chOff x="3142222" y="3785169"/>
            <a:chExt cx="2478726" cy="2358822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CE0562F-E0F9-4350-AEDF-716FAA91F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4" t="12544" r="35158" b="67093"/>
            <a:stretch/>
          </p:blipFill>
          <p:spPr>
            <a:xfrm>
              <a:off x="3142222" y="3785169"/>
              <a:ext cx="2478726" cy="2358822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5214BC2-08FD-47AC-90BF-FE09944578DA}"/>
                </a:ext>
              </a:extLst>
            </p:cNvPr>
            <p:cNvSpPr txBox="1"/>
            <p:nvPr/>
          </p:nvSpPr>
          <p:spPr>
            <a:xfrm>
              <a:off x="3278502" y="5696240"/>
              <a:ext cx="224599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>
                  <a:latin typeface="Arial Black" panose="020B0A04020102020204" pitchFamily="34" charset="0"/>
                </a:rPr>
                <a:t>Tamino</a:t>
              </a:r>
              <a:endParaRPr lang="nl-NL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F4D44A7E-C076-4D37-B7E7-5B7FD31E8FAF}"/>
              </a:ext>
            </a:extLst>
          </p:cNvPr>
          <p:cNvGrpSpPr/>
          <p:nvPr/>
        </p:nvGrpSpPr>
        <p:grpSpPr>
          <a:xfrm>
            <a:off x="490601" y="3785169"/>
            <a:ext cx="2497983" cy="2362746"/>
            <a:chOff x="510863" y="3616890"/>
            <a:chExt cx="2497983" cy="2362746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BABC875-3C3A-4482-9430-B771DCF3E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745" t="34424" r="67180" b="42151"/>
            <a:stretch/>
          </p:blipFill>
          <p:spPr>
            <a:xfrm>
              <a:off x="510863" y="3616890"/>
              <a:ext cx="2497983" cy="2362746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64059E5-5C68-416D-9FA4-0272DDF388D0}"/>
                </a:ext>
              </a:extLst>
            </p:cNvPr>
            <p:cNvSpPr txBox="1"/>
            <p:nvPr/>
          </p:nvSpPr>
          <p:spPr>
            <a:xfrm>
              <a:off x="610346" y="5548963"/>
              <a:ext cx="224599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latin typeface="Arial Black" panose="020B0A04020102020204" pitchFamily="34" charset="0"/>
                </a:rPr>
                <a:t>Coely</a:t>
              </a:r>
              <a:endParaRPr lang="nl-NL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D818354-22BD-4212-A420-046AD375DA77}"/>
              </a:ext>
            </a:extLst>
          </p:cNvPr>
          <p:cNvGrpSpPr/>
          <p:nvPr/>
        </p:nvGrpSpPr>
        <p:grpSpPr>
          <a:xfrm>
            <a:off x="5734549" y="3793799"/>
            <a:ext cx="2478726" cy="2391484"/>
            <a:chOff x="5754324" y="3602521"/>
            <a:chExt cx="2478726" cy="2391484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E6FA8002-7717-405D-9DB8-45C50A128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77" t="5271" r="38913" b="44497"/>
            <a:stretch/>
          </p:blipFill>
          <p:spPr>
            <a:xfrm>
              <a:off x="5754324" y="3602521"/>
              <a:ext cx="2478726" cy="2391484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07E1102-7F7B-44C6-8A54-0B1BD26BA6A0}"/>
                </a:ext>
              </a:extLst>
            </p:cNvPr>
            <p:cNvSpPr txBox="1"/>
            <p:nvPr/>
          </p:nvSpPr>
          <p:spPr>
            <a:xfrm>
              <a:off x="5874690" y="5558148"/>
              <a:ext cx="224599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Black" panose="020B0A04020102020204" pitchFamily="34" charset="0"/>
                </a:rPr>
                <a:t>Willy Sommers </a:t>
              </a:r>
              <a:endParaRPr lang="nl-NL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3356873-1B3E-4759-831A-7311E987E0E6}"/>
              </a:ext>
            </a:extLst>
          </p:cNvPr>
          <p:cNvGrpSpPr/>
          <p:nvPr/>
        </p:nvGrpSpPr>
        <p:grpSpPr>
          <a:xfrm>
            <a:off x="552905" y="6670547"/>
            <a:ext cx="2373373" cy="2358822"/>
            <a:chOff x="533400" y="6819900"/>
            <a:chExt cx="2373373" cy="2358822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5C2E3CB-8343-403A-810D-C038A2CB9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r="65188" b="68287"/>
            <a:stretch/>
          </p:blipFill>
          <p:spPr>
            <a:xfrm>
              <a:off x="533400" y="6819900"/>
              <a:ext cx="2373373" cy="2358822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3E15A98-29C8-4FA3-B05A-4041382D5BE2}"/>
                </a:ext>
              </a:extLst>
            </p:cNvPr>
            <p:cNvSpPr txBox="1"/>
            <p:nvPr/>
          </p:nvSpPr>
          <p:spPr>
            <a:xfrm>
              <a:off x="597087" y="8748577"/>
              <a:ext cx="224599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latin typeface="Arial Black" panose="020B0A04020102020204" pitchFamily="34" charset="0"/>
                </a:rPr>
                <a:t>Stromae</a:t>
              </a:r>
              <a:endParaRPr lang="nl-NL" sz="20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92A2CF8-5672-41DA-AB18-83CAED5C1FF5}"/>
              </a:ext>
            </a:extLst>
          </p:cNvPr>
          <p:cNvGrpSpPr/>
          <p:nvPr/>
        </p:nvGrpSpPr>
        <p:grpSpPr>
          <a:xfrm>
            <a:off x="3244781" y="6670547"/>
            <a:ext cx="2287671" cy="2420868"/>
            <a:chOff x="4399663" y="6839552"/>
            <a:chExt cx="2287671" cy="2420868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25279841-2FCD-4F6C-A40D-7E6576686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49" t="10080" r="31405" b="47864"/>
            <a:stretch/>
          </p:blipFill>
          <p:spPr>
            <a:xfrm>
              <a:off x="4399663" y="6839552"/>
              <a:ext cx="2245997" cy="2420868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D7F0C76-99FC-431B-9383-56B7E4439C95}"/>
                </a:ext>
              </a:extLst>
            </p:cNvPr>
            <p:cNvSpPr txBox="1"/>
            <p:nvPr/>
          </p:nvSpPr>
          <p:spPr>
            <a:xfrm>
              <a:off x="4441336" y="8829042"/>
              <a:ext cx="224599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>
                  <a:latin typeface="Arial Black" panose="020B0A04020102020204" pitchFamily="34" charset="0"/>
                </a:rPr>
                <a:t>Clouseau</a:t>
              </a:r>
              <a:endParaRPr lang="nl-NL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C9FC24CA-EF00-45C9-967F-53748A9AB09F}"/>
              </a:ext>
            </a:extLst>
          </p:cNvPr>
          <p:cNvSpPr/>
          <p:nvPr/>
        </p:nvSpPr>
        <p:spPr>
          <a:xfrm>
            <a:off x="380752" y="329245"/>
            <a:ext cx="7946125" cy="9320593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77BE03B-99D2-4857-9B52-965DAC22A35E}"/>
              </a:ext>
            </a:extLst>
          </p:cNvPr>
          <p:cNvGrpSpPr/>
          <p:nvPr/>
        </p:nvGrpSpPr>
        <p:grpSpPr>
          <a:xfrm>
            <a:off x="5617594" y="6670546"/>
            <a:ext cx="2595681" cy="2391483"/>
            <a:chOff x="5617594" y="6670546"/>
            <a:chExt cx="2595681" cy="239148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DD9BA3A-F6AD-4AC9-9B00-E36EF5642B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05" t="9636" r="43143" b="58661"/>
            <a:stretch/>
          </p:blipFill>
          <p:spPr>
            <a:xfrm>
              <a:off x="5617594" y="6670546"/>
              <a:ext cx="2595681" cy="2391483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6B77B0A-99BE-4C67-BA87-17D8B184C0C2}"/>
                </a:ext>
              </a:extLst>
            </p:cNvPr>
            <p:cNvSpPr txBox="1"/>
            <p:nvPr/>
          </p:nvSpPr>
          <p:spPr>
            <a:xfrm>
              <a:off x="5785828" y="8642528"/>
              <a:ext cx="224599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>
                  <a:latin typeface="Arial Black" panose="020B0A04020102020204" pitchFamily="34" charset="0"/>
                </a:rPr>
                <a:t>Regi</a:t>
              </a:r>
              <a:endParaRPr lang="nl-NL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20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AA28D-9F26-4616-B912-F39E0D849C66}"/>
              </a:ext>
            </a:extLst>
          </p:cNvPr>
          <p:cNvSpPr/>
          <p:nvPr/>
        </p:nvSpPr>
        <p:spPr>
          <a:xfrm>
            <a:off x="380751" y="660571"/>
            <a:ext cx="6954327" cy="861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B979B908-6443-46C6-8397-06B4DFCB9780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58FE-6FC4-4DEA-9D00-757E7259ADB3}"/>
              </a:ext>
            </a:extLst>
          </p:cNvPr>
          <p:cNvSpPr txBox="1"/>
          <p:nvPr/>
        </p:nvSpPr>
        <p:spPr>
          <a:xfrm>
            <a:off x="685800" y="737405"/>
            <a:ext cx="46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98E6-562B-4DC4-81A5-86F63266416A}"/>
              </a:ext>
            </a:extLst>
          </p:cNvPr>
          <p:cNvSpPr txBox="1"/>
          <p:nvPr/>
        </p:nvSpPr>
        <p:spPr>
          <a:xfrm>
            <a:off x="1336730" y="860515"/>
            <a:ext cx="6013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LUISTEREN – Wie is </a:t>
            </a:r>
            <a:r>
              <a:rPr lang="nl-BE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Metejoor</a:t>
            </a:r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745BD-DD20-42C9-AB6C-24F765C15926}"/>
              </a:ext>
            </a:extLst>
          </p:cNvPr>
          <p:cNvSpPr/>
          <p:nvPr/>
        </p:nvSpPr>
        <p:spPr>
          <a:xfrm>
            <a:off x="380752" y="329245"/>
            <a:ext cx="7879255" cy="9209002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1B3D2D9-CFA2-4B38-8BF7-6EEF6A620B30}"/>
              </a:ext>
            </a:extLst>
          </p:cNvPr>
          <p:cNvSpPr txBox="1"/>
          <p:nvPr/>
        </p:nvSpPr>
        <p:spPr>
          <a:xfrm>
            <a:off x="685800" y="1636505"/>
            <a:ext cx="6419850" cy="1524007"/>
          </a:xfrm>
          <a:prstGeom prst="rect">
            <a:avLst/>
          </a:prstGeom>
          <a:solidFill>
            <a:srgbClr val="0097A1"/>
          </a:solidFill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LEES de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hieronder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interview van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https://youtu.be/y-iEasxdTCk?t=49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vanaf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00:49)</a:t>
            </a:r>
          </a:p>
          <a:p>
            <a:pPr lvl="1"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ANTWOORD op de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F24E6C-3717-4263-83EB-010A40FBED9C}"/>
              </a:ext>
            </a:extLst>
          </p:cNvPr>
          <p:cNvSpPr txBox="1"/>
          <p:nvPr/>
        </p:nvSpPr>
        <p:spPr>
          <a:xfrm>
            <a:off x="836171" y="3434614"/>
            <a:ext cx="6702137" cy="5909310"/>
          </a:xfrm>
          <a:prstGeom prst="rect">
            <a:avLst/>
          </a:prstGeom>
          <a:solidFill>
            <a:srgbClr val="DEEBE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is de echte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voornaam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oud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eet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heel graag?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was vroeger de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Waarom zingt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Nederlands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– en niet in het Engels?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zijn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twee tips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 zanger of zangeres te worden?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91317D-967A-44BE-B926-9C1C452771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5" t="2781" r="41137" b="59700"/>
          <a:stretch/>
        </p:blipFill>
        <p:spPr>
          <a:xfrm>
            <a:off x="6063627" y="803735"/>
            <a:ext cx="2174333" cy="2500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C0A783C-3A7C-46B9-9F0C-12D9617EA85A}"/>
              </a:ext>
            </a:extLst>
          </p:cNvPr>
          <p:cNvSpPr txBox="1"/>
          <p:nvPr/>
        </p:nvSpPr>
        <p:spPr>
          <a:xfrm rot="366008">
            <a:off x="6119559" y="3709962"/>
            <a:ext cx="2193412" cy="1169551"/>
          </a:xfrm>
          <a:prstGeom prst="rect">
            <a:avLst/>
          </a:prstGeom>
          <a:solidFill>
            <a:srgbClr val="B7FAFF"/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Differentiatie:</a:t>
            </a:r>
          </a:p>
          <a:p>
            <a:r>
              <a:rPr lang="nl-NL" sz="1400" dirty="0"/>
              <a:t>Cursisten met een lager niveau kunnen de meerkeuzevragen gebruiken (volgende slide)</a:t>
            </a:r>
          </a:p>
        </p:txBody>
      </p:sp>
      <p:pic>
        <p:nvPicPr>
          <p:cNvPr id="11" name="Picture 43" descr="A picture containing light&#10;&#10;Description automatically generated">
            <a:extLst>
              <a:ext uri="{FF2B5EF4-FFF2-40B4-BE49-F238E27FC236}">
                <a16:creationId xmlns:a16="http://schemas.microsoft.com/office/drawing/2014/main" id="{2E041DF8-3B77-4CA4-A935-34B46F9953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4" t="21415" r="18713" b="34942"/>
          <a:stretch/>
        </p:blipFill>
        <p:spPr>
          <a:xfrm rot="20823052">
            <a:off x="7793485" y="3655032"/>
            <a:ext cx="588587" cy="60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AA28D-9F26-4616-B912-F39E0D849C66}"/>
              </a:ext>
            </a:extLst>
          </p:cNvPr>
          <p:cNvSpPr/>
          <p:nvPr/>
        </p:nvSpPr>
        <p:spPr>
          <a:xfrm>
            <a:off x="380751" y="660571"/>
            <a:ext cx="6954327" cy="861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B979B908-6443-46C6-8397-06B4DFCB9780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58FE-6FC4-4DEA-9D00-757E7259ADB3}"/>
              </a:ext>
            </a:extLst>
          </p:cNvPr>
          <p:cNvSpPr txBox="1"/>
          <p:nvPr/>
        </p:nvSpPr>
        <p:spPr>
          <a:xfrm>
            <a:off x="685800" y="737405"/>
            <a:ext cx="46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98E6-562B-4DC4-81A5-86F63266416A}"/>
              </a:ext>
            </a:extLst>
          </p:cNvPr>
          <p:cNvSpPr txBox="1"/>
          <p:nvPr/>
        </p:nvSpPr>
        <p:spPr>
          <a:xfrm>
            <a:off x="1336730" y="860515"/>
            <a:ext cx="6013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LUISTEREN – Wie is </a:t>
            </a:r>
            <a:r>
              <a:rPr lang="nl-BE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Metejoor</a:t>
            </a:r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745BD-DD20-42C9-AB6C-24F765C15926}"/>
              </a:ext>
            </a:extLst>
          </p:cNvPr>
          <p:cNvSpPr/>
          <p:nvPr/>
        </p:nvSpPr>
        <p:spPr>
          <a:xfrm>
            <a:off x="380752" y="329245"/>
            <a:ext cx="7879255" cy="9361860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F24E6C-3717-4263-83EB-010A40FBED9C}"/>
              </a:ext>
            </a:extLst>
          </p:cNvPr>
          <p:cNvSpPr txBox="1"/>
          <p:nvPr/>
        </p:nvSpPr>
        <p:spPr>
          <a:xfrm>
            <a:off x="836171" y="2950798"/>
            <a:ext cx="7143750" cy="6217087"/>
          </a:xfrm>
          <a:prstGeom prst="rect">
            <a:avLst/>
          </a:prstGeom>
          <a:solidFill>
            <a:srgbClr val="DEEBE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Wat is de echte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voornaam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Joris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Jeroen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Rogier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2.	Hoe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oud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13 jaar oud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31 jaar oud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41 jaar oud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3.	Wat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eet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heel graag?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Vlees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Lasagne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Pasta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4.	Wat was vroeger de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Kinderanimator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Leerkracht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Kok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5.	Waarom zingt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Nederlands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– en niet in het Engels?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Het is gemakkelijk voor hem.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Zo kunnen de mensen de tekst begrijpen.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Hij is te emotioneel om in een andere taal te schrijven.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6.	Wat zijn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twee tips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om zanger of zangeres te worden?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Veel doen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Tijd nemen om klaar te zijn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O Durven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563F8B-890F-48CC-A882-C9564755456A}"/>
              </a:ext>
            </a:extLst>
          </p:cNvPr>
          <p:cNvSpPr txBox="1"/>
          <p:nvPr/>
        </p:nvSpPr>
        <p:spPr>
          <a:xfrm>
            <a:off x="685800" y="1636505"/>
            <a:ext cx="6419850" cy="1200329"/>
          </a:xfrm>
          <a:prstGeom prst="rect">
            <a:avLst/>
          </a:prstGeom>
          <a:solidFill>
            <a:srgbClr val="0097A1"/>
          </a:solidFill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Lees de </a:t>
            </a:r>
            <a:r>
              <a:rPr lang="fr-FR" dirty="0" err="1">
                <a:solidFill>
                  <a:schemeClr val="bg1"/>
                </a:solidFill>
              </a:rPr>
              <a:t>vragen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hieronder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err="1">
                <a:solidFill>
                  <a:schemeClr val="bg1"/>
                </a:solidFill>
              </a:rPr>
              <a:t>Kijk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naar</a:t>
            </a:r>
            <a:r>
              <a:rPr lang="fr-FR" dirty="0">
                <a:solidFill>
                  <a:schemeClr val="bg1"/>
                </a:solidFill>
              </a:rPr>
              <a:t> het interview van </a:t>
            </a:r>
            <a:r>
              <a:rPr lang="fr-FR" dirty="0" err="1">
                <a:solidFill>
                  <a:schemeClr val="bg1"/>
                </a:solidFill>
              </a:rPr>
              <a:t>Metejoor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https://youtu.be/y-iEasxdTCk?t=49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vanaf</a:t>
            </a:r>
            <a:r>
              <a:rPr lang="fr-FR" dirty="0">
                <a:solidFill>
                  <a:schemeClr val="bg1"/>
                </a:solidFill>
              </a:rPr>
              <a:t> 00:49)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3.  </a:t>
            </a:r>
            <a:r>
              <a:rPr lang="fr-FR" dirty="0" err="1">
                <a:solidFill>
                  <a:schemeClr val="bg1"/>
                </a:solidFill>
              </a:rPr>
              <a:t>Kruis</a:t>
            </a:r>
            <a:r>
              <a:rPr lang="fr-FR" dirty="0">
                <a:solidFill>
                  <a:schemeClr val="bg1"/>
                </a:solidFill>
              </a:rPr>
              <a:t> het correcte </a:t>
            </a:r>
            <a:r>
              <a:rPr lang="fr-FR" dirty="0" err="1">
                <a:solidFill>
                  <a:schemeClr val="bg1"/>
                </a:solidFill>
              </a:rPr>
              <a:t>antwoord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aan</a:t>
            </a:r>
            <a:r>
              <a:rPr lang="fr-FR" dirty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9652732-57A7-4D39-8792-DACEECB003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5" t="2781" r="41137" b="59700"/>
          <a:stretch/>
        </p:blipFill>
        <p:spPr>
          <a:xfrm>
            <a:off x="5918991" y="986593"/>
            <a:ext cx="2174333" cy="2500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910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AA28D-9F26-4616-B912-F39E0D849C66}"/>
              </a:ext>
            </a:extLst>
          </p:cNvPr>
          <p:cNvSpPr/>
          <p:nvPr/>
        </p:nvSpPr>
        <p:spPr>
          <a:xfrm>
            <a:off x="380751" y="660570"/>
            <a:ext cx="6954327" cy="1225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B979B908-6443-46C6-8397-06B4DFCB9780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58FE-6FC4-4DEA-9D00-757E7259ADB3}"/>
              </a:ext>
            </a:extLst>
          </p:cNvPr>
          <p:cNvSpPr txBox="1"/>
          <p:nvPr/>
        </p:nvSpPr>
        <p:spPr>
          <a:xfrm>
            <a:off x="685800" y="737405"/>
            <a:ext cx="46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98E6-562B-4DC4-81A5-86F63266416A}"/>
              </a:ext>
            </a:extLst>
          </p:cNvPr>
          <p:cNvSpPr txBox="1"/>
          <p:nvPr/>
        </p:nvSpPr>
        <p:spPr>
          <a:xfrm>
            <a:off x="1336730" y="860515"/>
            <a:ext cx="60133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LUISTEREN – Wie is </a:t>
            </a:r>
            <a:r>
              <a:rPr lang="nl-BE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Metejoor</a:t>
            </a:r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Oplossingen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745BD-DD20-42C9-AB6C-24F765C15926}"/>
              </a:ext>
            </a:extLst>
          </p:cNvPr>
          <p:cNvSpPr/>
          <p:nvPr/>
        </p:nvSpPr>
        <p:spPr>
          <a:xfrm>
            <a:off x="380752" y="329245"/>
            <a:ext cx="7879255" cy="9209002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F24E6C-3717-4263-83EB-010A40FBED9C}"/>
              </a:ext>
            </a:extLst>
          </p:cNvPr>
          <p:cNvSpPr txBox="1"/>
          <p:nvPr/>
        </p:nvSpPr>
        <p:spPr>
          <a:xfrm>
            <a:off x="685800" y="2217274"/>
            <a:ext cx="7143750" cy="4247317"/>
          </a:xfrm>
          <a:prstGeom prst="rect">
            <a:avLst/>
          </a:prstGeom>
          <a:solidFill>
            <a:srgbClr val="DEEBE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is de echte voornaam van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O Joris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2.	Hoe oud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O 31 jaar oud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3.	Wat eet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heel graag?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O Lasagne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4.	Wat was vroeger de job van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O Leerkracht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5.	Waarom zingt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het Nederlands – en niet in het Engels?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O Zo kunnen de mensen de tekst begrijpen.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6.	Wat zijn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twee tips om zanger of zangeres te worden?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O Veel doen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O Durven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6777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AA28D-9F26-4616-B912-F39E0D849C66}"/>
              </a:ext>
            </a:extLst>
          </p:cNvPr>
          <p:cNvSpPr/>
          <p:nvPr/>
        </p:nvSpPr>
        <p:spPr>
          <a:xfrm>
            <a:off x="380751" y="660571"/>
            <a:ext cx="6954327" cy="861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B979B908-6443-46C6-8397-06B4DFCB9780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58FE-6FC4-4DEA-9D00-757E7259ADB3}"/>
              </a:ext>
            </a:extLst>
          </p:cNvPr>
          <p:cNvSpPr txBox="1"/>
          <p:nvPr/>
        </p:nvSpPr>
        <p:spPr>
          <a:xfrm>
            <a:off x="728942" y="737405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98E6-562B-4DC4-81A5-86F63266416A}"/>
              </a:ext>
            </a:extLst>
          </p:cNvPr>
          <p:cNvSpPr txBox="1"/>
          <p:nvPr/>
        </p:nvSpPr>
        <p:spPr>
          <a:xfrm>
            <a:off x="1336730" y="675849"/>
            <a:ext cx="634653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LEZEN, SCHRIJVEN en SPREKEN</a:t>
            </a:r>
          </a:p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Interview een winnaar!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745BD-DD20-42C9-AB6C-24F765C15926}"/>
              </a:ext>
            </a:extLst>
          </p:cNvPr>
          <p:cNvSpPr/>
          <p:nvPr/>
        </p:nvSpPr>
        <p:spPr>
          <a:xfrm>
            <a:off x="380752" y="329245"/>
            <a:ext cx="7879255" cy="9209002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9B3CF-F992-4AE0-B011-1839A372E715}"/>
              </a:ext>
            </a:extLst>
          </p:cNvPr>
          <p:cNvSpPr/>
          <p:nvPr/>
        </p:nvSpPr>
        <p:spPr>
          <a:xfrm>
            <a:off x="608461" y="1967330"/>
            <a:ext cx="7423836" cy="7417415"/>
          </a:xfrm>
          <a:prstGeom prst="rect">
            <a:avLst/>
          </a:prstGeom>
          <a:solidFill>
            <a:srgbClr val="DEEBE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Interview een winnaar van de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MIA’s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2023!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VORM groepen van twee cursisten.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KIES samen een winnaar van deze editie (zie lijst hieronder).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VERZAMEL genoeg informatie over die artiest.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Vraag aan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een korte bio in het Nederlands te schrijven over die persoon.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Controleer of de inhoud van de tekst correct is: soms verzint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elementen!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Surf op het internet en ga op zoek naar andere, leuke info over die persoon.</a:t>
            </a:r>
          </a:p>
          <a:p>
            <a:pPr marL="0" lvl="1">
              <a:lnSpc>
                <a:spcPct val="150000"/>
              </a:lnSpc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4.   BEREID je interview VOOR. Op basis van de verzamelde informatie bereid je een dialoog voor tussen een journalist en de artiest.</a:t>
            </a:r>
          </a:p>
          <a:p>
            <a:pPr lvl="1">
              <a:lnSpc>
                <a:spcPct val="150000"/>
              </a:lnSpc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a. 	Schrijf de vragen en de antwoorden.</a:t>
            </a:r>
          </a:p>
          <a:p>
            <a:pPr lvl="1">
              <a:lnSpc>
                <a:spcPct val="150000"/>
              </a:lnSpc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b.	Beslis wie de journalist is en wie de artiest.</a:t>
            </a:r>
          </a:p>
          <a:p>
            <a:pPr lvl="1">
              <a:lnSpc>
                <a:spcPct val="150000"/>
              </a:lnSpc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c.	Oefen om de dialoog spontaan te kunnen naspelen.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Let goed op je uitspraak!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Kruip in de huid van je personage: je kan een verkleding aandoen, je stem veranderen,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enz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5. 	NEEM je interview OP. Deel je video met je medecursisten!</a:t>
            </a:r>
          </a:p>
          <a:p>
            <a:pPr marL="457200" indent="-457200">
              <a:buAutoNum type="alphaLcPeriod"/>
            </a:pPr>
            <a:endParaRPr lang="nl-NL" sz="20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D3A50FF-5F73-4383-853C-46FF05EF61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B7FA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89" b="34682"/>
          <a:stretch/>
        </p:blipFill>
        <p:spPr>
          <a:xfrm>
            <a:off x="5953072" y="1197888"/>
            <a:ext cx="2018564" cy="1342514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3082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AA28D-9F26-4616-B912-F39E0D849C66}"/>
              </a:ext>
            </a:extLst>
          </p:cNvPr>
          <p:cNvSpPr/>
          <p:nvPr/>
        </p:nvSpPr>
        <p:spPr>
          <a:xfrm>
            <a:off x="380751" y="660571"/>
            <a:ext cx="6954327" cy="861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B979B908-6443-46C6-8397-06B4DFCB9780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58FE-6FC4-4DEA-9D00-757E7259ADB3}"/>
              </a:ext>
            </a:extLst>
          </p:cNvPr>
          <p:cNvSpPr txBox="1"/>
          <p:nvPr/>
        </p:nvSpPr>
        <p:spPr>
          <a:xfrm>
            <a:off x="728942" y="737405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98E6-562B-4DC4-81A5-86F63266416A}"/>
              </a:ext>
            </a:extLst>
          </p:cNvPr>
          <p:cNvSpPr txBox="1"/>
          <p:nvPr/>
        </p:nvSpPr>
        <p:spPr>
          <a:xfrm>
            <a:off x="1336730" y="860515"/>
            <a:ext cx="63465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SCHRIJVEN – Je mening over een hit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745BD-DD20-42C9-AB6C-24F765C15926}"/>
              </a:ext>
            </a:extLst>
          </p:cNvPr>
          <p:cNvSpPr/>
          <p:nvPr/>
        </p:nvSpPr>
        <p:spPr>
          <a:xfrm>
            <a:off x="380752" y="329245"/>
            <a:ext cx="7879255" cy="9416004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FDF54269-1B30-494F-A1F4-23521B68D70B}"/>
              </a:ext>
            </a:extLst>
          </p:cNvPr>
          <p:cNvSpPr/>
          <p:nvPr/>
        </p:nvSpPr>
        <p:spPr>
          <a:xfrm>
            <a:off x="5344982" y="2744711"/>
            <a:ext cx="2325756" cy="993913"/>
          </a:xfrm>
          <a:prstGeom prst="wedgeRoundRectCallout">
            <a:avLst>
              <a:gd name="adj1" fmla="val 62658"/>
              <a:gd name="adj2" fmla="val 2427"/>
              <a:gd name="adj3" fmla="val 16667"/>
            </a:avLst>
          </a:prstGeom>
          <a:solidFill>
            <a:srgbClr val="D1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Ik </a:t>
            </a:r>
            <a:r>
              <a:rPr lang="fr-FR" dirty="0" err="1">
                <a:solidFill>
                  <a:schemeClr val="tx1"/>
                </a:solidFill>
              </a:rPr>
              <a:t>vind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haar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geweldig</a:t>
            </a:r>
            <a:r>
              <a:rPr lang="fr-FR" dirty="0">
                <a:solidFill>
                  <a:schemeClr val="tx1"/>
                </a:solidFill>
              </a:rPr>
              <a:t>! Ik </a:t>
            </a:r>
            <a:r>
              <a:rPr lang="fr-FR" dirty="0" err="1">
                <a:solidFill>
                  <a:schemeClr val="tx1"/>
                </a:solidFill>
              </a:rPr>
              <a:t>word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blij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als</a:t>
            </a:r>
            <a:r>
              <a:rPr lang="fr-FR" dirty="0">
                <a:solidFill>
                  <a:schemeClr val="tx1"/>
                </a:solidFill>
              </a:rPr>
              <a:t> ik </a:t>
            </a:r>
            <a:r>
              <a:rPr lang="fr-FR" dirty="0" err="1">
                <a:solidFill>
                  <a:schemeClr val="tx1"/>
                </a:solidFill>
              </a:rPr>
              <a:t>haar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hoor</a:t>
            </a:r>
            <a:r>
              <a:rPr lang="fr-FR" dirty="0">
                <a:solidFill>
                  <a:schemeClr val="tx1"/>
                </a:solidFill>
              </a:rPr>
              <a:t>!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63136F96-6353-4B77-8BCC-A6572605397D}"/>
              </a:ext>
            </a:extLst>
          </p:cNvPr>
          <p:cNvSpPr/>
          <p:nvPr/>
        </p:nvSpPr>
        <p:spPr>
          <a:xfrm>
            <a:off x="743360" y="4373611"/>
            <a:ext cx="1753051" cy="993913"/>
          </a:xfrm>
          <a:prstGeom prst="wedgeRoundRectCallout">
            <a:avLst>
              <a:gd name="adj1" fmla="val -44587"/>
              <a:gd name="adj2" fmla="val -85083"/>
              <a:gd name="adj3" fmla="val 16667"/>
            </a:avLst>
          </a:prstGeom>
          <a:solidFill>
            <a:srgbClr val="D1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Wat </a:t>
            </a:r>
            <a:r>
              <a:rPr lang="fr-FR" dirty="0" err="1">
                <a:solidFill>
                  <a:schemeClr val="tx1"/>
                </a:solidFill>
              </a:rPr>
              <a:t>een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mooie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unieke</a:t>
            </a:r>
            <a:r>
              <a:rPr lang="fr-FR" dirty="0">
                <a:solidFill>
                  <a:schemeClr val="tx1"/>
                </a:solidFill>
              </a:rPr>
              <a:t> stem!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id="{72C69F64-AFF2-4F50-8A24-6F5D36E467DB}"/>
              </a:ext>
            </a:extLst>
          </p:cNvPr>
          <p:cNvSpPr/>
          <p:nvPr/>
        </p:nvSpPr>
        <p:spPr>
          <a:xfrm>
            <a:off x="2721470" y="2985300"/>
            <a:ext cx="2325756" cy="928608"/>
          </a:xfrm>
          <a:prstGeom prst="wedgeRoundRectCallout">
            <a:avLst>
              <a:gd name="adj1" fmla="val 32135"/>
              <a:gd name="adj2" fmla="val -66058"/>
              <a:gd name="adj3" fmla="val 16667"/>
            </a:avLst>
          </a:prstGeom>
          <a:solidFill>
            <a:srgbClr val="D1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Ik ben niet dol op </a:t>
            </a:r>
            <a:r>
              <a:rPr lang="fr-FR" dirty="0" err="1">
                <a:solidFill>
                  <a:schemeClr val="tx1"/>
                </a:solidFill>
              </a:rPr>
              <a:t>dat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nummer</a:t>
            </a:r>
            <a:r>
              <a:rPr lang="fr-FR" dirty="0">
                <a:solidFill>
                  <a:schemeClr val="tx1"/>
                </a:solidFill>
              </a:rPr>
              <a:t>!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0EC3D073-5E48-465C-A5CF-DC69B9BA5A04}"/>
              </a:ext>
            </a:extLst>
          </p:cNvPr>
          <p:cNvSpPr/>
          <p:nvPr/>
        </p:nvSpPr>
        <p:spPr>
          <a:xfrm>
            <a:off x="6009152" y="6834276"/>
            <a:ext cx="2120347" cy="1245704"/>
          </a:xfrm>
          <a:prstGeom prst="wedgeRoundRectCallout">
            <a:avLst>
              <a:gd name="adj1" fmla="val 43855"/>
              <a:gd name="adj2" fmla="val 90027"/>
              <a:gd name="adj3" fmla="val 16667"/>
            </a:avLst>
          </a:prstGeom>
          <a:solidFill>
            <a:srgbClr val="D1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Ik versta niet wat ze zingt! De woorden zijn echt onverstaanbaar!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1FF085E4-CBF4-4422-B8F8-8F089F56AAE0}"/>
              </a:ext>
            </a:extLst>
          </p:cNvPr>
          <p:cNvSpPr/>
          <p:nvPr/>
        </p:nvSpPr>
        <p:spPr>
          <a:xfrm>
            <a:off x="536523" y="2892219"/>
            <a:ext cx="2029176" cy="993913"/>
          </a:xfrm>
          <a:prstGeom prst="wedgeRoundRectCallout">
            <a:avLst>
              <a:gd name="adj1" fmla="val 15280"/>
              <a:gd name="adj2" fmla="val 79806"/>
              <a:gd name="adj3" fmla="val 16667"/>
            </a:avLst>
          </a:prstGeom>
          <a:solidFill>
            <a:srgbClr val="D1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Volgens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mij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wordt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haar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liedje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een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dikke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zomerhit</a:t>
            </a:r>
            <a:r>
              <a:rPr lang="fr-FR" dirty="0">
                <a:solidFill>
                  <a:schemeClr val="tx1"/>
                </a:solidFill>
              </a:rPr>
              <a:t>!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195670ED-6BBE-48B5-957E-7CF245C44BB6}"/>
              </a:ext>
            </a:extLst>
          </p:cNvPr>
          <p:cNvSpPr/>
          <p:nvPr/>
        </p:nvSpPr>
        <p:spPr>
          <a:xfrm>
            <a:off x="707109" y="5517173"/>
            <a:ext cx="1685510" cy="1245704"/>
          </a:xfrm>
          <a:prstGeom prst="wedgeRoundRectCallout">
            <a:avLst>
              <a:gd name="adj1" fmla="val -36396"/>
              <a:gd name="adj2" fmla="val 85439"/>
              <a:gd name="adj3" fmla="val 16667"/>
            </a:avLst>
          </a:prstGeom>
          <a:solidFill>
            <a:srgbClr val="D1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De </a:t>
            </a:r>
            <a:r>
              <a:rPr lang="fr-FR" dirty="0" err="1">
                <a:solidFill>
                  <a:schemeClr val="tx1"/>
                </a:solidFill>
              </a:rPr>
              <a:t>melodie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zo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repetitief</a:t>
            </a:r>
            <a:r>
              <a:rPr lang="fr-FR" dirty="0">
                <a:solidFill>
                  <a:schemeClr val="tx1"/>
                </a:solidFill>
              </a:rPr>
              <a:t>…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8FB70A3F-6AA4-4402-B914-29F802FB0B7F}"/>
              </a:ext>
            </a:extLst>
          </p:cNvPr>
          <p:cNvSpPr/>
          <p:nvPr/>
        </p:nvSpPr>
        <p:spPr>
          <a:xfrm>
            <a:off x="3758298" y="6882672"/>
            <a:ext cx="2120347" cy="1468233"/>
          </a:xfrm>
          <a:prstGeom prst="wedgeRoundRectCallout">
            <a:avLst>
              <a:gd name="adj1" fmla="val -37030"/>
              <a:gd name="adj2" fmla="val 78773"/>
              <a:gd name="adj3" fmla="val 16667"/>
            </a:avLst>
          </a:prstGeom>
          <a:solidFill>
            <a:srgbClr val="D1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Er is een fantastische energie in dit nummer! </a:t>
            </a:r>
          </a:p>
        </p:txBody>
      </p:sp>
      <p:sp>
        <p:nvSpPr>
          <p:cNvPr id="19" name="Bulle narrative : rectangle à coins arrondis 18">
            <a:extLst>
              <a:ext uri="{FF2B5EF4-FFF2-40B4-BE49-F238E27FC236}">
                <a16:creationId xmlns:a16="http://schemas.microsoft.com/office/drawing/2014/main" id="{4DA7B584-51A5-4971-ABDD-43298430770D}"/>
              </a:ext>
            </a:extLst>
          </p:cNvPr>
          <p:cNvSpPr/>
          <p:nvPr/>
        </p:nvSpPr>
        <p:spPr>
          <a:xfrm>
            <a:off x="5758834" y="4108992"/>
            <a:ext cx="2120347" cy="995352"/>
          </a:xfrm>
          <a:prstGeom prst="wedgeRoundRectCallout">
            <a:avLst>
              <a:gd name="adj1" fmla="val 60365"/>
              <a:gd name="adj2" fmla="val -51608"/>
              <a:gd name="adj3" fmla="val 16667"/>
            </a:avLst>
          </a:prstGeom>
          <a:solidFill>
            <a:srgbClr val="D1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Dat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een</a:t>
            </a:r>
            <a:r>
              <a:rPr lang="fr-FR" dirty="0">
                <a:solidFill>
                  <a:schemeClr val="tx1"/>
                </a:solidFill>
              </a:rPr>
              <a:t> hit die het </a:t>
            </a:r>
            <a:r>
              <a:rPr lang="fr-FR" dirty="0" err="1">
                <a:solidFill>
                  <a:schemeClr val="tx1"/>
                </a:solidFill>
              </a:rPr>
              <a:t>publiek</a:t>
            </a:r>
            <a:r>
              <a:rPr lang="fr-FR" dirty="0">
                <a:solidFill>
                  <a:schemeClr val="tx1"/>
                </a:solidFill>
              </a:rPr>
              <a:t> op de </a:t>
            </a:r>
            <a:r>
              <a:rPr lang="fr-FR" dirty="0" err="1">
                <a:solidFill>
                  <a:schemeClr val="tx1"/>
                </a:solidFill>
              </a:rPr>
              <a:t>dansvloer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houdt</a:t>
            </a:r>
            <a:r>
              <a:rPr lang="fr-FR" dirty="0">
                <a:solidFill>
                  <a:schemeClr val="tx1"/>
                </a:solidFill>
              </a:rPr>
              <a:t>!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Bulle narrative : rectangle à coins arrondis 19">
            <a:extLst>
              <a:ext uri="{FF2B5EF4-FFF2-40B4-BE49-F238E27FC236}">
                <a16:creationId xmlns:a16="http://schemas.microsoft.com/office/drawing/2014/main" id="{7F41406A-3FC2-44DB-AF5B-964096E4C75E}"/>
              </a:ext>
            </a:extLst>
          </p:cNvPr>
          <p:cNvSpPr/>
          <p:nvPr/>
        </p:nvSpPr>
        <p:spPr>
          <a:xfrm>
            <a:off x="5830229" y="5358280"/>
            <a:ext cx="2102001" cy="1245704"/>
          </a:xfrm>
          <a:prstGeom prst="wedgeRoundRectCallout">
            <a:avLst>
              <a:gd name="adj1" fmla="val 58315"/>
              <a:gd name="adj2" fmla="val 55363"/>
              <a:gd name="adj3" fmla="val 16667"/>
            </a:avLst>
          </a:prstGeom>
          <a:solidFill>
            <a:srgbClr val="D1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Persoonlijk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word</a:t>
            </a:r>
            <a:r>
              <a:rPr lang="fr-FR" dirty="0">
                <a:solidFill>
                  <a:schemeClr val="tx1"/>
                </a:solidFill>
              </a:rPr>
              <a:t> ik </a:t>
            </a:r>
            <a:r>
              <a:rPr lang="fr-FR" dirty="0" err="1">
                <a:solidFill>
                  <a:schemeClr val="tx1"/>
                </a:solidFill>
              </a:rPr>
              <a:t>echt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emotioneel</a:t>
            </a:r>
            <a:r>
              <a:rPr lang="fr-FR" dirty="0">
                <a:solidFill>
                  <a:schemeClr val="tx1"/>
                </a:solidFill>
              </a:rPr>
              <a:t> van de </a:t>
            </a:r>
            <a:r>
              <a:rPr lang="fr-FR" dirty="0" err="1">
                <a:solidFill>
                  <a:schemeClr val="tx1"/>
                </a:solidFill>
              </a:rPr>
              <a:t>tekst</a:t>
            </a:r>
            <a:r>
              <a:rPr lang="fr-FR" dirty="0">
                <a:solidFill>
                  <a:schemeClr val="tx1"/>
                </a:solidFill>
              </a:rPr>
              <a:t>.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135D03E-2BAC-4849-A6BA-FF877D848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69" y="4042904"/>
            <a:ext cx="2709483" cy="2709483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D8B0B704-7EA0-4509-BD7C-153C413CF775}"/>
              </a:ext>
            </a:extLst>
          </p:cNvPr>
          <p:cNvSpPr/>
          <p:nvPr/>
        </p:nvSpPr>
        <p:spPr>
          <a:xfrm>
            <a:off x="1436237" y="6921100"/>
            <a:ext cx="2120347" cy="1413199"/>
          </a:xfrm>
          <a:prstGeom prst="wedgeRoundRectCallout">
            <a:avLst>
              <a:gd name="adj1" fmla="val -61263"/>
              <a:gd name="adj2" fmla="val 71936"/>
              <a:gd name="adj3" fmla="val 16667"/>
            </a:avLst>
          </a:prstGeom>
          <a:solidFill>
            <a:srgbClr val="D1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>
                <a:solidFill>
                  <a:schemeClr val="tx1"/>
                </a:solidFill>
              </a:rPr>
              <a:t>Voor mij is dit liedje onorigineel en vervelend!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5D541E2-65F8-448C-9636-52EF958457C2}"/>
              </a:ext>
            </a:extLst>
          </p:cNvPr>
          <p:cNvSpPr txBox="1"/>
          <p:nvPr/>
        </p:nvSpPr>
        <p:spPr>
          <a:xfrm>
            <a:off x="488133" y="1697092"/>
            <a:ext cx="7450539" cy="1077218"/>
          </a:xfrm>
          <a:prstGeom prst="rect">
            <a:avLst/>
          </a:prstGeom>
          <a:solidFill>
            <a:srgbClr val="DEEBEC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- LEES hieronder de volgende reacties op de hit « Ongewoon » van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Pommelien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Thijs.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- ZET een 	      naast de positieve reacties en een  		naast de negatieve reacties.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711CEE-BE3D-4B9F-9035-47E380230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89" y="2191262"/>
            <a:ext cx="307090" cy="30709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136E0F2-B0F6-4464-9DCE-633B1F8DF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80099" y="2191262"/>
            <a:ext cx="298546" cy="29854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C536829-EE18-4632-842E-9BF87958D9FC}"/>
              </a:ext>
            </a:extLst>
          </p:cNvPr>
          <p:cNvSpPr/>
          <p:nvPr/>
        </p:nvSpPr>
        <p:spPr>
          <a:xfrm>
            <a:off x="677751" y="8791681"/>
            <a:ext cx="7664491" cy="892552"/>
          </a:xfrm>
          <a:prstGeom prst="rect">
            <a:avLst/>
          </a:prstGeom>
          <a:solidFill>
            <a:srgbClr val="DEEBEC"/>
          </a:solidFill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LUISTER nu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nummer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https://www.youtube.com/watch?v=WAFLYQPPVEg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KIES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reactie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het best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jouw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0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AA28D-9F26-4616-B912-F39E0D849C66}"/>
              </a:ext>
            </a:extLst>
          </p:cNvPr>
          <p:cNvSpPr/>
          <p:nvPr/>
        </p:nvSpPr>
        <p:spPr>
          <a:xfrm>
            <a:off x="380751" y="660571"/>
            <a:ext cx="6954327" cy="861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B979B908-6443-46C6-8397-06B4DFCB9780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58FE-6FC4-4DEA-9D00-757E7259ADB3}"/>
              </a:ext>
            </a:extLst>
          </p:cNvPr>
          <p:cNvSpPr txBox="1"/>
          <p:nvPr/>
        </p:nvSpPr>
        <p:spPr>
          <a:xfrm>
            <a:off x="685800" y="737405"/>
            <a:ext cx="46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98E6-562B-4DC4-81A5-86F63266416A}"/>
              </a:ext>
            </a:extLst>
          </p:cNvPr>
          <p:cNvSpPr txBox="1"/>
          <p:nvPr/>
        </p:nvSpPr>
        <p:spPr>
          <a:xfrm>
            <a:off x="1336730" y="860515"/>
            <a:ext cx="6013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SCHRIJVEN – Je mening over een hit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745BD-DD20-42C9-AB6C-24F765C15926}"/>
              </a:ext>
            </a:extLst>
          </p:cNvPr>
          <p:cNvSpPr/>
          <p:nvPr/>
        </p:nvSpPr>
        <p:spPr>
          <a:xfrm>
            <a:off x="380752" y="329244"/>
            <a:ext cx="7879255" cy="9322755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562C984E-DB01-446A-8A0B-330E9407153A}"/>
              </a:ext>
            </a:extLst>
          </p:cNvPr>
          <p:cNvSpPr txBox="1"/>
          <p:nvPr/>
        </p:nvSpPr>
        <p:spPr>
          <a:xfrm>
            <a:off x="711098" y="1627583"/>
            <a:ext cx="7391400" cy="2533963"/>
          </a:xfrm>
          <a:prstGeom prst="rect">
            <a:avLst/>
          </a:prstGeom>
          <a:solidFill>
            <a:srgbClr val="DEEBE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KIES hieronder een nummer van zangers die dit jaar een MIA hebben gewonnen.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LUISTER ernaar.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Wat vind je ervan? Denk aan de tekst, de energie, de stem, de melodie, 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SCHRIJF je mening in een korte tekst (ongeveer 100 woorden).</a:t>
            </a:r>
            <a:endParaRPr lang="nl-BE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FC92EE-F77F-4B97-8C71-C656C2E87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90" y="8525863"/>
            <a:ext cx="1011019" cy="10110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2B943D-A019-417C-A616-6CCCB87D8D71}"/>
              </a:ext>
            </a:extLst>
          </p:cNvPr>
          <p:cNvSpPr/>
          <p:nvPr/>
        </p:nvSpPr>
        <p:spPr>
          <a:xfrm>
            <a:off x="711098" y="9221394"/>
            <a:ext cx="7624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https://padlet.com/degravep/mijn-favoriete-hit-bi6skpl6k8ozlhik</a:t>
            </a:r>
          </a:p>
        </p:txBody>
      </p:sp>
      <p:pic>
        <p:nvPicPr>
          <p:cNvPr id="9" name="Image 8">
            <a:hlinkClick r:id="rId3"/>
            <a:extLst>
              <a:ext uri="{FF2B5EF4-FFF2-40B4-BE49-F238E27FC236}">
                <a16:creationId xmlns:a16="http://schemas.microsoft.com/office/drawing/2014/main" id="{302231B9-D60C-4DC9-9B7C-7B762E5CAB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5" t="19967" r="27228" b="13682"/>
          <a:stretch/>
        </p:blipFill>
        <p:spPr>
          <a:xfrm>
            <a:off x="4406798" y="4623488"/>
            <a:ext cx="2943328" cy="1701002"/>
          </a:xfrm>
          <a:prstGeom prst="rect">
            <a:avLst/>
          </a:prstGeom>
        </p:spPr>
      </p:pic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CE78053E-507E-4517-9325-33D6F11C5A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3" t="19967" r="27807" b="13450"/>
          <a:stretch/>
        </p:blipFill>
        <p:spPr>
          <a:xfrm>
            <a:off x="938090" y="4555916"/>
            <a:ext cx="2984326" cy="1738672"/>
          </a:xfrm>
          <a:prstGeom prst="rect">
            <a:avLst/>
          </a:prstGeom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6080F5C4-FFD3-4916-9972-5266F72AF3A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3" t="18823" r="27807" b="13682"/>
          <a:stretch/>
        </p:blipFill>
        <p:spPr>
          <a:xfrm>
            <a:off x="4476297" y="6650876"/>
            <a:ext cx="2880232" cy="1701002"/>
          </a:xfrm>
          <a:prstGeom prst="rect">
            <a:avLst/>
          </a:prstGeom>
        </p:spPr>
      </p:pic>
      <p:pic>
        <p:nvPicPr>
          <p:cNvPr id="13" name="Image 12">
            <a:hlinkClick r:id="rId9"/>
            <a:extLst>
              <a:ext uri="{FF2B5EF4-FFF2-40B4-BE49-F238E27FC236}">
                <a16:creationId xmlns:a16="http://schemas.microsoft.com/office/drawing/2014/main" id="{096B0F3F-4C60-4370-ADA0-EB35E6A840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60" t="15575" r="27953" b="12522"/>
          <a:stretch/>
        </p:blipFill>
        <p:spPr>
          <a:xfrm>
            <a:off x="961617" y="6633991"/>
            <a:ext cx="2880233" cy="18259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ECB3FF-973E-4DA6-AFDF-BEC8E4490212}"/>
              </a:ext>
            </a:extLst>
          </p:cNvPr>
          <p:cNvSpPr/>
          <p:nvPr/>
        </p:nvSpPr>
        <p:spPr>
          <a:xfrm>
            <a:off x="768301" y="4238657"/>
            <a:ext cx="3010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b="1" dirty="0">
                <a:latin typeface="Arial" panose="020B0604020202020204" pitchFamily="34" charset="0"/>
                <a:cs typeface="Arial" panose="020B0604020202020204" pitchFamily="34" charset="0"/>
              </a:rPr>
              <a:t>Regi &amp; Pauline – Duizend Sterren</a:t>
            </a:r>
            <a:endParaRPr lang="nl-NL" sz="1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8B5F98-CE0B-41A3-9314-1FCD9CA36AE9}"/>
              </a:ext>
            </a:extLst>
          </p:cNvPr>
          <p:cNvSpPr/>
          <p:nvPr/>
        </p:nvSpPr>
        <p:spPr>
          <a:xfrm>
            <a:off x="4290752" y="4238657"/>
            <a:ext cx="2569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BE" sz="1400" b="1" dirty="0">
                <a:latin typeface="Arial" panose="020B0604020202020204" pitchFamily="34" charset="0"/>
                <a:cs typeface="Arial" panose="020B0604020202020204" pitchFamily="34" charset="0"/>
              </a:rPr>
              <a:t> – 1 Op Een Miljoen</a:t>
            </a:r>
            <a:endParaRPr lang="nl-NL" sz="1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B44B71-7751-4F52-99A6-52E26955D7BE}"/>
              </a:ext>
            </a:extLst>
          </p:cNvPr>
          <p:cNvSpPr/>
          <p:nvPr/>
        </p:nvSpPr>
        <p:spPr>
          <a:xfrm>
            <a:off x="698500" y="6326214"/>
            <a:ext cx="2396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b="1" dirty="0">
                <a:latin typeface="Arial" panose="020B0604020202020204" pitchFamily="34" charset="0"/>
                <a:cs typeface="Arial" panose="020B0604020202020204" pitchFamily="34" charset="0"/>
              </a:rPr>
              <a:t>Clouseau – Jonge Wolven</a:t>
            </a:r>
            <a:endParaRPr lang="nl-NL" sz="1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753DA8-6B3C-46F0-AC4B-F9E5270995DB}"/>
              </a:ext>
            </a:extLst>
          </p:cNvPr>
          <p:cNvSpPr/>
          <p:nvPr/>
        </p:nvSpPr>
        <p:spPr>
          <a:xfrm>
            <a:off x="4321735" y="6357790"/>
            <a:ext cx="3149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b="1" dirty="0">
                <a:latin typeface="Arial" panose="020B0604020202020204" pitchFamily="34" charset="0"/>
                <a:cs typeface="Arial" panose="020B0604020202020204" pitchFamily="34" charset="0"/>
              </a:rPr>
              <a:t>Camille -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Geen Tranen Meer Over</a:t>
            </a:r>
            <a:r>
              <a:rPr lang="nl-B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4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3D28AE-AE9E-4181-8EC6-E26E981ACDE0}"/>
              </a:ext>
            </a:extLst>
          </p:cNvPr>
          <p:cNvSpPr/>
          <p:nvPr/>
        </p:nvSpPr>
        <p:spPr>
          <a:xfrm>
            <a:off x="764747" y="8599067"/>
            <a:ext cx="5744726" cy="646331"/>
          </a:xfrm>
          <a:prstGeom prst="rect">
            <a:avLst/>
          </a:prstGeom>
          <a:solidFill>
            <a:srgbClr val="DEEBEC"/>
          </a:solidFill>
        </p:spPr>
        <p:txBody>
          <a:bodyPr wrap="square">
            <a:spAutoFit/>
          </a:bodyPr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Wil je je mening delen met andere cursisten? Dat kan! Post je tekst op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0332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AA28D-9F26-4616-B912-F39E0D849C66}"/>
              </a:ext>
            </a:extLst>
          </p:cNvPr>
          <p:cNvSpPr/>
          <p:nvPr/>
        </p:nvSpPr>
        <p:spPr>
          <a:xfrm>
            <a:off x="380751" y="660571"/>
            <a:ext cx="6954327" cy="861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B979B908-6443-46C6-8397-06B4DFCB9780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58FE-6FC4-4DEA-9D00-757E7259ADB3}"/>
              </a:ext>
            </a:extLst>
          </p:cNvPr>
          <p:cNvSpPr txBox="1"/>
          <p:nvPr/>
        </p:nvSpPr>
        <p:spPr>
          <a:xfrm>
            <a:off x="685800" y="737405"/>
            <a:ext cx="46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98E6-562B-4DC4-81A5-86F63266416A}"/>
              </a:ext>
            </a:extLst>
          </p:cNvPr>
          <p:cNvSpPr txBox="1"/>
          <p:nvPr/>
        </p:nvSpPr>
        <p:spPr>
          <a:xfrm>
            <a:off x="1336730" y="860515"/>
            <a:ext cx="6013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BELANGRIJKE WOORDEN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745BD-DD20-42C9-AB6C-24F765C15926}"/>
              </a:ext>
            </a:extLst>
          </p:cNvPr>
          <p:cNvSpPr/>
          <p:nvPr/>
        </p:nvSpPr>
        <p:spPr>
          <a:xfrm>
            <a:off x="380752" y="329245"/>
            <a:ext cx="7879255" cy="9209002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562C984E-DB01-446A-8A0B-330E9407153A}"/>
              </a:ext>
            </a:extLst>
          </p:cNvPr>
          <p:cNvSpPr txBox="1"/>
          <p:nvPr/>
        </p:nvSpPr>
        <p:spPr>
          <a:xfrm>
            <a:off x="508137" y="1876737"/>
            <a:ext cx="3634581" cy="67403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het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treden, de 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tredens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treden (trad op, opgetreden)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show, de shows</a:t>
            </a:r>
          </a:p>
          <a:p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	de indruk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wek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kende show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het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pu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bliek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vloer</a:t>
            </a:r>
          </a:p>
          <a:p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	iemand op de dansvloer houden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BE" sz="1600" dirty="0" err="1">
                <a:latin typeface="Arial" panose="020B0604020202020204" pitchFamily="34" charset="0"/>
                <a:cs typeface="Arial" panose="020B0604020202020204" pitchFamily="34" charset="0"/>
              </a:rPr>
              <a:t>BV’s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(de be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ken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Vla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mingen)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het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appl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	het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luidste applaus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applaudiss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muz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kwereld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muzik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t, de muzikanten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muzik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te, de </a:t>
            </a:r>
            <a:r>
              <a:rPr lang="nl-BE" sz="1600" dirty="0" err="1">
                <a:latin typeface="Arial" panose="020B0604020202020204" pitchFamily="34" charset="0"/>
                <a:cs typeface="Arial" panose="020B0604020202020204" pitchFamily="34" charset="0"/>
              </a:rPr>
              <a:t>muzikantes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zan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ger, de zangers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zanger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, de zangeressen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zin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gen (zong, gezongen)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ar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</a:p>
          <a:p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	de 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nnende artiest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het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mmer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hit</a:t>
            </a:r>
          </a:p>
          <a:p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	de </a:t>
            </a:r>
            <a:r>
              <a:rPr lang="nl-BE" sz="1600" dirty="0" err="1">
                <a:latin typeface="Arial" panose="020B0604020202020204" pitchFamily="34" charset="0"/>
                <a:cs typeface="Arial" panose="020B0604020202020204" pitchFamily="34" charset="0"/>
              </a:rPr>
              <a:t>zomerhit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single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het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liedje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melo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stem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791FA9-0732-47B0-8CAD-816EAE0B85EE}"/>
              </a:ext>
            </a:extLst>
          </p:cNvPr>
          <p:cNvSpPr/>
          <p:nvPr/>
        </p:nvSpPr>
        <p:spPr>
          <a:xfrm>
            <a:off x="4114800" y="1876737"/>
            <a:ext cx="43459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men, stemde, gestemd</a:t>
            </a:r>
          </a:p>
          <a:p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	Ik heb </a:t>
            </a: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600" dirty="0" err="1">
                <a:latin typeface="Arial" panose="020B0604020202020204" pitchFamily="34" charset="0"/>
                <a:cs typeface="Arial" panose="020B0604020202020204" pitchFamily="34" charset="0"/>
              </a:rPr>
              <a:t>Stromae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gestemd!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nomi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tie(s)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ren (nomineerde, genomineerd)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prijs – de prijzen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prijzen 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reiken (reikte uit, uitgereikt)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prijzen winnen (won, heeft gewonnen)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nnaar, de winnaars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winnar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, de winnaressen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iemand be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kro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nen (bekroonde, bekroond)</a:t>
            </a:r>
          </a:p>
          <a:p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	hij werd bekroond in de catego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rie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het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re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d, de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(on)verst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(on)origin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fan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stisch</a:t>
            </a:r>
          </a:p>
          <a:p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	de fan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stische ener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(niet) dol zijn op iets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emotio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neel</a:t>
            </a:r>
          </a:p>
          <a:p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	ik word emotio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neel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van…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ldig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bui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tengewoon / buitengew</a:t>
            </a:r>
            <a:r>
              <a:rPr lang="nl-BE" sz="1600" u="sng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A8186E-91AF-470A-852C-F4207E03B384}"/>
              </a:ext>
            </a:extLst>
          </p:cNvPr>
          <p:cNvSpPr/>
          <p:nvPr/>
        </p:nvSpPr>
        <p:spPr>
          <a:xfrm>
            <a:off x="380751" y="470071"/>
            <a:ext cx="7133231" cy="936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D3A28F9A-1F65-43C0-987E-624B490780DB}"/>
              </a:ext>
            </a:extLst>
          </p:cNvPr>
          <p:cNvSpPr/>
          <p:nvPr/>
        </p:nvSpPr>
        <p:spPr>
          <a:xfrm>
            <a:off x="380756" y="6824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0FF818-5F01-480A-82EF-12756279FAB6}"/>
              </a:ext>
            </a:extLst>
          </p:cNvPr>
          <p:cNvSpPr txBox="1"/>
          <p:nvPr/>
        </p:nvSpPr>
        <p:spPr>
          <a:xfrm>
            <a:off x="728942" y="546905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E6D4C1-D095-43F2-8440-4D6D76D4BE69}"/>
              </a:ext>
            </a:extLst>
          </p:cNvPr>
          <p:cNvSpPr/>
          <p:nvPr/>
        </p:nvSpPr>
        <p:spPr>
          <a:xfrm>
            <a:off x="541119" y="1955723"/>
            <a:ext cx="7558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2E4200A-D7DF-4FDA-8B58-7307851819AE}"/>
              </a:ext>
            </a:extLst>
          </p:cNvPr>
          <p:cNvSpPr/>
          <p:nvPr/>
        </p:nvSpPr>
        <p:spPr>
          <a:xfrm>
            <a:off x="380752" y="329245"/>
            <a:ext cx="7879255" cy="9391656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CA4FAF8D-F8AB-4B93-BEC1-DFD1D2BF1EA0}"/>
              </a:ext>
            </a:extLst>
          </p:cNvPr>
          <p:cNvSpPr txBox="1"/>
          <p:nvPr/>
        </p:nvSpPr>
        <p:spPr>
          <a:xfrm>
            <a:off x="1348945" y="707347"/>
            <a:ext cx="6013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OPWARMING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04C91-00A8-4AD4-8771-67D103BE33D5}"/>
              </a:ext>
            </a:extLst>
          </p:cNvPr>
          <p:cNvSpPr/>
          <p:nvPr/>
        </p:nvSpPr>
        <p:spPr>
          <a:xfrm>
            <a:off x="728942" y="1581267"/>
            <a:ext cx="6496606" cy="923330"/>
          </a:xfrm>
          <a:prstGeom prst="rect">
            <a:avLst/>
          </a:prstGeom>
          <a:solidFill>
            <a:srgbClr val="0097A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KIJK naar de </a:t>
            </a:r>
            <a:r>
              <a:rPr lang="nl-N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aftermovie</a:t>
            </a:r>
            <a:r>
              <a:rPr lang="nl-N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van de </a:t>
            </a:r>
            <a:r>
              <a:rPr lang="nl-N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MIA’s</a:t>
            </a:r>
            <a:r>
              <a:rPr lang="nl-N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2023.</a:t>
            </a:r>
          </a:p>
          <a:p>
            <a:r>
              <a:rPr lang="nl-N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https://www.youtube.com/watch?v=mEN7YAVAHkg&amp;t=3s</a:t>
            </a:r>
            <a:r>
              <a:rPr lang="nl-N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nl-N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elke woorden passen NIET bij de video?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11356F-ED7B-45C3-85ED-8E267A35E770}"/>
              </a:ext>
            </a:extLst>
          </p:cNvPr>
          <p:cNvSpPr txBox="1"/>
          <p:nvPr/>
        </p:nvSpPr>
        <p:spPr>
          <a:xfrm>
            <a:off x="968593" y="3400931"/>
            <a:ext cx="290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het </a:t>
            </a:r>
            <a:r>
              <a:rPr lang="fr-FR" sz="3600" b="1" dirty="0" err="1">
                <a:solidFill>
                  <a:schemeClr val="accent2">
                    <a:lumMod val="75000"/>
                  </a:schemeClr>
                </a:solidFill>
              </a:rPr>
              <a:t>optreden</a:t>
            </a:r>
            <a:endParaRPr lang="nl-NL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3A1A38-C5CA-4C12-83E3-812A8AAFE40B}"/>
              </a:ext>
            </a:extLst>
          </p:cNvPr>
          <p:cNvSpPr txBox="1"/>
          <p:nvPr/>
        </p:nvSpPr>
        <p:spPr>
          <a:xfrm>
            <a:off x="3805610" y="3048269"/>
            <a:ext cx="166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6"/>
                </a:solidFill>
              </a:rPr>
              <a:t>de show</a:t>
            </a:r>
            <a:endParaRPr lang="nl-NL" sz="3200" b="1" dirty="0">
              <a:solidFill>
                <a:schemeClr val="accent6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CE5EE32-645E-4DB8-B194-0B87644AE5F1}"/>
              </a:ext>
            </a:extLst>
          </p:cNvPr>
          <p:cNvSpPr txBox="1"/>
          <p:nvPr/>
        </p:nvSpPr>
        <p:spPr>
          <a:xfrm>
            <a:off x="798030" y="4296652"/>
            <a:ext cx="290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TV</a:t>
            </a:r>
            <a:endParaRPr lang="nl-NL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2B3A9BB-AB40-452E-9B32-F60CD23F7518}"/>
              </a:ext>
            </a:extLst>
          </p:cNvPr>
          <p:cNvSpPr txBox="1"/>
          <p:nvPr/>
        </p:nvSpPr>
        <p:spPr>
          <a:xfrm>
            <a:off x="4146588" y="4266321"/>
            <a:ext cx="282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3FA9C4"/>
                </a:solidFill>
              </a:rPr>
              <a:t>zangeres</a:t>
            </a:r>
            <a:endParaRPr lang="nl-NL" sz="2800" b="1" dirty="0">
              <a:solidFill>
                <a:srgbClr val="3FA9C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F58B6D7-34B3-4C3C-95F4-FB5C1EEBD2F4}"/>
              </a:ext>
            </a:extLst>
          </p:cNvPr>
          <p:cNvSpPr txBox="1"/>
          <p:nvPr/>
        </p:nvSpPr>
        <p:spPr>
          <a:xfrm>
            <a:off x="783677" y="5247903"/>
            <a:ext cx="238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chemeClr val="accent2">
                    <a:lumMod val="75000"/>
                  </a:schemeClr>
                </a:solidFill>
              </a:rPr>
              <a:t>zanger</a:t>
            </a:r>
            <a:endParaRPr lang="nl-NL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55C42E1-9130-49EC-8A12-87E9821535F6}"/>
              </a:ext>
            </a:extLst>
          </p:cNvPr>
          <p:cNvSpPr txBox="1"/>
          <p:nvPr/>
        </p:nvSpPr>
        <p:spPr>
          <a:xfrm>
            <a:off x="5391113" y="3536914"/>
            <a:ext cx="290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sport</a:t>
            </a:r>
            <a:endParaRPr lang="nl-NL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C9BA166-BDDC-4452-B634-313E7F11120D}"/>
              </a:ext>
            </a:extLst>
          </p:cNvPr>
          <p:cNvSpPr txBox="1"/>
          <p:nvPr/>
        </p:nvSpPr>
        <p:spPr>
          <a:xfrm>
            <a:off x="3030079" y="5130154"/>
            <a:ext cx="282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3FA9C4"/>
                </a:solidFill>
              </a:rPr>
              <a:t>voetbal</a:t>
            </a:r>
            <a:endParaRPr lang="nl-NL" sz="2800" b="1" dirty="0">
              <a:solidFill>
                <a:srgbClr val="3FA9C4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81D8359-12BE-4041-BF47-469266BBD311}"/>
              </a:ext>
            </a:extLst>
          </p:cNvPr>
          <p:cNvSpPr txBox="1"/>
          <p:nvPr/>
        </p:nvSpPr>
        <p:spPr>
          <a:xfrm>
            <a:off x="1940260" y="4414401"/>
            <a:ext cx="238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het </a:t>
            </a:r>
            <a:r>
              <a:rPr lang="fr-FR" sz="3600" b="1" dirty="0" err="1">
                <a:solidFill>
                  <a:schemeClr val="accent2">
                    <a:lumMod val="75000"/>
                  </a:schemeClr>
                </a:solidFill>
              </a:rPr>
              <a:t>debat</a:t>
            </a:r>
            <a:endParaRPr lang="nl-NL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CA19BDE-01E1-4471-8D81-99C717D7C34E}"/>
              </a:ext>
            </a:extLst>
          </p:cNvPr>
          <p:cNvSpPr txBox="1"/>
          <p:nvPr/>
        </p:nvSpPr>
        <p:spPr>
          <a:xfrm>
            <a:off x="5061302" y="5613554"/>
            <a:ext cx="238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chemeClr val="accent2">
                    <a:lumMod val="75000"/>
                  </a:schemeClr>
                </a:solidFill>
              </a:rPr>
              <a:t>prijzen</a:t>
            </a:r>
            <a:endParaRPr lang="nl-NL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1356723-7C1F-4800-99B6-017F3D3CFB4A}"/>
              </a:ext>
            </a:extLst>
          </p:cNvPr>
          <p:cNvSpPr txBox="1"/>
          <p:nvPr/>
        </p:nvSpPr>
        <p:spPr>
          <a:xfrm>
            <a:off x="940672" y="6204450"/>
            <a:ext cx="480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accent6"/>
                </a:solidFill>
              </a:rPr>
              <a:t>BV’s</a:t>
            </a:r>
            <a:r>
              <a:rPr lang="fr-FR" sz="2800" b="1" dirty="0">
                <a:solidFill>
                  <a:schemeClr val="accent6"/>
                </a:solidFill>
              </a:rPr>
              <a:t> (</a:t>
            </a:r>
            <a:r>
              <a:rPr lang="fr-FR" sz="2800" b="1" dirty="0" err="1">
                <a:solidFill>
                  <a:schemeClr val="accent6"/>
                </a:solidFill>
              </a:rPr>
              <a:t>bekende</a:t>
            </a:r>
            <a:r>
              <a:rPr lang="fr-FR" sz="2800" b="1" dirty="0">
                <a:solidFill>
                  <a:schemeClr val="accent6"/>
                </a:solidFill>
              </a:rPr>
              <a:t> </a:t>
            </a:r>
            <a:r>
              <a:rPr lang="fr-FR" sz="2800" b="1" dirty="0" err="1">
                <a:solidFill>
                  <a:schemeClr val="accent6"/>
                </a:solidFill>
              </a:rPr>
              <a:t>Vlamingen</a:t>
            </a:r>
            <a:r>
              <a:rPr lang="fr-FR" sz="2800" b="1" dirty="0">
                <a:solidFill>
                  <a:schemeClr val="accent6"/>
                </a:solidFill>
              </a:rPr>
              <a:t>)</a:t>
            </a:r>
            <a:endParaRPr lang="nl-NL" sz="2800" b="1" dirty="0">
              <a:solidFill>
                <a:schemeClr val="accent6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9B249D8-E3C6-4815-9F29-22BCFB281FE8}"/>
              </a:ext>
            </a:extLst>
          </p:cNvPr>
          <p:cNvSpPr txBox="1"/>
          <p:nvPr/>
        </p:nvSpPr>
        <p:spPr>
          <a:xfrm>
            <a:off x="6140826" y="4321536"/>
            <a:ext cx="207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chemeClr val="bg2">
                    <a:lumMod val="50000"/>
                  </a:schemeClr>
                </a:solidFill>
              </a:rPr>
              <a:t>Amerika</a:t>
            </a:r>
            <a:endParaRPr lang="nl-NL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EF5D59D-75C9-4036-8B15-AE7BD78931DC}"/>
              </a:ext>
            </a:extLst>
          </p:cNvPr>
          <p:cNvSpPr txBox="1"/>
          <p:nvPr/>
        </p:nvSpPr>
        <p:spPr>
          <a:xfrm>
            <a:off x="5510102" y="2654050"/>
            <a:ext cx="166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chemeClr val="accent6"/>
                </a:solidFill>
              </a:rPr>
              <a:t>muziek</a:t>
            </a:r>
            <a:endParaRPr lang="nl-NL" sz="3200" b="1" dirty="0">
              <a:solidFill>
                <a:schemeClr val="accent6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23576F-6D95-40EC-944F-8206D9C4EE45}"/>
              </a:ext>
            </a:extLst>
          </p:cNvPr>
          <p:cNvSpPr/>
          <p:nvPr/>
        </p:nvSpPr>
        <p:spPr>
          <a:xfrm>
            <a:off x="798030" y="6829501"/>
            <a:ext cx="7093061" cy="2118209"/>
          </a:xfrm>
          <a:prstGeom prst="rect">
            <a:avLst/>
          </a:prstGeom>
          <a:solidFill>
            <a:srgbClr val="DEEBE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Hoe zou je de «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MIA’s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beschrijven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op basis van de 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video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SCHRIJF hier 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jouw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korte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definitie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van de 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MIA’s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....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8A7F74B-FFE0-4651-9D34-043FE935410D}"/>
              </a:ext>
            </a:extLst>
          </p:cNvPr>
          <p:cNvSpPr txBox="1"/>
          <p:nvPr/>
        </p:nvSpPr>
        <p:spPr>
          <a:xfrm>
            <a:off x="837839" y="2877711"/>
            <a:ext cx="282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FA9C4"/>
                </a:solidFill>
              </a:rPr>
              <a:t>de band</a:t>
            </a:r>
            <a:endParaRPr lang="nl-NL" sz="2800" b="1" dirty="0">
              <a:solidFill>
                <a:srgbClr val="3FA9C4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7CD2A5F-0C0C-4A8F-9D48-81059DED4D3C}"/>
              </a:ext>
            </a:extLst>
          </p:cNvPr>
          <p:cNvSpPr txBox="1"/>
          <p:nvPr/>
        </p:nvSpPr>
        <p:spPr>
          <a:xfrm>
            <a:off x="5645043" y="5083932"/>
            <a:ext cx="282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3FA9C4"/>
                </a:solidFill>
              </a:rPr>
              <a:t>muzikanten</a:t>
            </a:r>
            <a:endParaRPr lang="nl-NL" sz="2800" b="1" dirty="0">
              <a:solidFill>
                <a:srgbClr val="3FA9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40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A8186E-91AF-470A-852C-F4207E03B384}"/>
              </a:ext>
            </a:extLst>
          </p:cNvPr>
          <p:cNvSpPr/>
          <p:nvPr/>
        </p:nvSpPr>
        <p:spPr>
          <a:xfrm>
            <a:off x="380752" y="660571"/>
            <a:ext cx="6643012" cy="7847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D3A28F9A-1F65-43C0-987E-624B490780DB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0FF818-5F01-480A-82EF-12756279FAB6}"/>
              </a:ext>
            </a:extLst>
          </p:cNvPr>
          <p:cNvSpPr txBox="1"/>
          <p:nvPr/>
        </p:nvSpPr>
        <p:spPr>
          <a:xfrm>
            <a:off x="728942" y="737405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CEA7C-4900-4C56-83F1-DFE87B1E26BA}"/>
              </a:ext>
            </a:extLst>
          </p:cNvPr>
          <p:cNvSpPr txBox="1"/>
          <p:nvPr/>
        </p:nvSpPr>
        <p:spPr>
          <a:xfrm>
            <a:off x="1500587" y="860515"/>
            <a:ext cx="55231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Bronnen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laatst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geraadpleegd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op 14/02/2023)</a:t>
            </a:r>
            <a:endParaRPr lang="nl-BE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74B0C9D-9B56-42E8-9C62-AC4A3190E733}"/>
              </a:ext>
            </a:extLst>
          </p:cNvPr>
          <p:cNvSpPr/>
          <p:nvPr/>
        </p:nvSpPr>
        <p:spPr>
          <a:xfrm>
            <a:off x="677857" y="1668349"/>
            <a:ext cx="7421781" cy="7723305"/>
          </a:xfrm>
          <a:prstGeom prst="roundRect">
            <a:avLst>
              <a:gd name="adj" fmla="val 0"/>
            </a:avLst>
          </a:prstGeom>
          <a:solidFill>
            <a:srgbClr val="DEEB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Teksten gebaseerd op: </a:t>
            </a:r>
          </a:p>
          <a:p>
            <a:r>
              <a:rPr lang="nl-B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https://www.bruzzket.be/nieuws/stromae-wint-recordaantal-mias-angele-blijft-met-lege-handen-2023-01-27</a:t>
            </a:r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https://nl.wikipedia.org/wiki/Music_Industry_Awards</a:t>
            </a:r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https://mias.een.be/</a:t>
            </a:r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https://www.flair.be/nl/chillax/lifestyle/winnaars-mias-2023/</a:t>
            </a:r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https://www.standaard.be/cnt/dmf20230126_97719597</a:t>
            </a:r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https://www.vrt.be/nl/over-de-vrt/nieuws/2023/01/27/stromae-en-pommelien-thijs-grote-winnaars-van-mia-s-2022/</a:t>
            </a:r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Video’s</a:t>
            </a:r>
          </a:p>
          <a:p>
            <a:r>
              <a:rPr lang="nl-NL" sz="16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https://www.youtube.com/watch?v=mEN7YAVAHkg&amp;t=3s</a:t>
            </a:r>
            <a:r>
              <a:rPr lang="nl-NL" sz="16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https://youtu.be/y-iEasxdTCk?t=49</a:t>
            </a:r>
            <a:endParaRPr lang="fr-FR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https://www.youtube.com/watch?v=WAFLYQPPVEg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1"/>
              </a:rPr>
              <a:t>https://www.youtube.com/watch?v=SiIN1lYa0e4</a:t>
            </a:r>
            <a:endParaRPr lang="nl-NL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2"/>
              </a:rPr>
              <a:t>https://www.youtube.com/watch?v=TH1BcuOjKes</a:t>
            </a:r>
            <a:endParaRPr lang="nl-NL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3"/>
              </a:rPr>
              <a:t>https://www.youtube.com/watch?v=PINlrvJnVPQ</a:t>
            </a:r>
            <a:endParaRPr lang="nl-NL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4"/>
              </a:rPr>
              <a:t>https://www.youtube.com/watch?v=o6bQaCUQ6ss</a:t>
            </a:r>
            <a:endParaRPr lang="nl-NL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F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6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Afbeeldingen</a:t>
            </a:r>
            <a:endParaRPr lang="fr-FR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5"/>
              </a:rPr>
              <a:t>https://www.redactie24.be/artiesten-vlaanderen/pommelien-thijs-vernietigend-over-outfit-ik-vond-het-lelijk-149955</a:t>
            </a:r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6"/>
              </a:rPr>
              <a:t>https://www.flair.be/nl/self-love/fashion/mias-2023-bekende-gezichten-outfits/</a:t>
            </a:r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7"/>
              </a:rPr>
              <a:t>https://www.nieuwsblad.be/cnt/dmf20220502_97094597</a:t>
            </a:r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8"/>
              </a:rPr>
              <a:t>https://nl.metrotime.be/entertainment/metejoor-neemt-na-geruchten-over-affaire-met-k3-zangeres-alle-twijfels-weg-over-zijn-relatie</a:t>
            </a:r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9"/>
              </a:rPr>
              <a:t>https://jabbedabbedoe.events/product/metejoor-2/</a:t>
            </a:r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0"/>
              </a:rPr>
              <a:t>https://open.spotify.com/track/7AVHDeAjfn0zfMnYRhp0oI</a:t>
            </a:r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1"/>
              </a:rPr>
              <a:t>https://stadsschouwburg-antwerpen.be/nl/news/detail/de-line-up-van-de-mias-is-bekend</a:t>
            </a:r>
            <a:endParaRPr lang="nl-B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E6D4C1-D095-43F2-8440-4D6D76D4BE69}"/>
              </a:ext>
            </a:extLst>
          </p:cNvPr>
          <p:cNvSpPr/>
          <p:nvPr/>
        </p:nvSpPr>
        <p:spPr>
          <a:xfrm>
            <a:off x="541119" y="1668349"/>
            <a:ext cx="75585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4" name="Picture 43" descr="A picture containing light&#10;&#10;Description automatically generated">
            <a:extLst>
              <a:ext uri="{FF2B5EF4-FFF2-40B4-BE49-F238E27FC236}">
                <a16:creationId xmlns:a16="http://schemas.microsoft.com/office/drawing/2014/main" id="{8A04860B-EBE0-4413-9C77-EA8C3543D7B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4" t="21415" r="18713" b="34942"/>
          <a:stretch/>
        </p:blipFill>
        <p:spPr>
          <a:xfrm rot="20823052">
            <a:off x="6729472" y="1508560"/>
            <a:ext cx="588587" cy="601265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2E4200A-D7DF-4FDA-8B58-7307851819AE}"/>
              </a:ext>
            </a:extLst>
          </p:cNvPr>
          <p:cNvSpPr/>
          <p:nvPr/>
        </p:nvSpPr>
        <p:spPr>
          <a:xfrm>
            <a:off x="380752" y="329245"/>
            <a:ext cx="7879255" cy="9209002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503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A8186E-91AF-470A-852C-F4207E03B384}"/>
              </a:ext>
            </a:extLst>
          </p:cNvPr>
          <p:cNvSpPr/>
          <p:nvPr/>
        </p:nvSpPr>
        <p:spPr>
          <a:xfrm>
            <a:off x="380751" y="470071"/>
            <a:ext cx="7133231" cy="936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D3A28F9A-1F65-43C0-987E-624B490780DB}"/>
              </a:ext>
            </a:extLst>
          </p:cNvPr>
          <p:cNvSpPr/>
          <p:nvPr/>
        </p:nvSpPr>
        <p:spPr>
          <a:xfrm>
            <a:off x="380756" y="6824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0FF818-5F01-480A-82EF-12756279FAB6}"/>
              </a:ext>
            </a:extLst>
          </p:cNvPr>
          <p:cNvSpPr txBox="1"/>
          <p:nvPr/>
        </p:nvSpPr>
        <p:spPr>
          <a:xfrm>
            <a:off x="728942" y="546905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E6D4C1-D095-43F2-8440-4D6D76D4BE69}"/>
              </a:ext>
            </a:extLst>
          </p:cNvPr>
          <p:cNvSpPr/>
          <p:nvPr/>
        </p:nvSpPr>
        <p:spPr>
          <a:xfrm>
            <a:off x="541119" y="1955723"/>
            <a:ext cx="7558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2E4200A-D7DF-4FDA-8B58-7307851819AE}"/>
              </a:ext>
            </a:extLst>
          </p:cNvPr>
          <p:cNvSpPr/>
          <p:nvPr/>
        </p:nvSpPr>
        <p:spPr>
          <a:xfrm>
            <a:off x="380752" y="247155"/>
            <a:ext cx="7879255" cy="9391656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CA4FAF8D-F8AB-4B93-BEC1-DFD1D2BF1EA0}"/>
              </a:ext>
            </a:extLst>
          </p:cNvPr>
          <p:cNvSpPr txBox="1"/>
          <p:nvPr/>
        </p:nvSpPr>
        <p:spPr>
          <a:xfrm>
            <a:off x="1385057" y="575292"/>
            <a:ext cx="60133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OPWARMING</a:t>
            </a:r>
          </a:p>
          <a:p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Oplossingen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A990347-A526-40AD-AF5E-38B8D25BBB9B}"/>
              </a:ext>
            </a:extLst>
          </p:cNvPr>
          <p:cNvSpPr txBox="1"/>
          <p:nvPr/>
        </p:nvSpPr>
        <p:spPr>
          <a:xfrm>
            <a:off x="683871" y="1955723"/>
            <a:ext cx="7415768" cy="4108817"/>
          </a:xfrm>
          <a:prstGeom prst="rect">
            <a:avLst/>
          </a:prstGeom>
          <a:solidFill>
            <a:srgbClr val="DEEBEC"/>
          </a:solidFill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Woorden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verband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met de MIA’S: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voetbal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Amerika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at zijn de MIA’S?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MIA’s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staat voor de 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Music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 Het zijn Vlaamse muziekprijzen die sinds 2007 elk jaar worden uitgereikt door de VRT (de openbare omroep voor radio en televisie in Vlaanderen).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9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AA28D-9F26-4616-B912-F39E0D849C66}"/>
              </a:ext>
            </a:extLst>
          </p:cNvPr>
          <p:cNvSpPr/>
          <p:nvPr/>
        </p:nvSpPr>
        <p:spPr>
          <a:xfrm>
            <a:off x="380751" y="660571"/>
            <a:ext cx="6954327" cy="861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B979B908-6443-46C6-8397-06B4DFCB9780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58FE-6FC4-4DEA-9D00-757E7259ADB3}"/>
              </a:ext>
            </a:extLst>
          </p:cNvPr>
          <p:cNvSpPr txBox="1"/>
          <p:nvPr/>
        </p:nvSpPr>
        <p:spPr>
          <a:xfrm>
            <a:off x="728942" y="737405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98E6-562B-4DC4-81A5-86F63266416A}"/>
              </a:ext>
            </a:extLst>
          </p:cNvPr>
          <p:cNvSpPr txBox="1"/>
          <p:nvPr/>
        </p:nvSpPr>
        <p:spPr>
          <a:xfrm>
            <a:off x="1336730" y="860515"/>
            <a:ext cx="6013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LEZEN &amp; SPREKEN – Wat zijn de </a:t>
            </a:r>
            <a:r>
              <a:rPr lang="nl-BE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MIA’s</a:t>
            </a:r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745BD-DD20-42C9-AB6C-24F765C15926}"/>
              </a:ext>
            </a:extLst>
          </p:cNvPr>
          <p:cNvSpPr/>
          <p:nvPr/>
        </p:nvSpPr>
        <p:spPr>
          <a:xfrm>
            <a:off x="380752" y="329245"/>
            <a:ext cx="7879255" cy="9209002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9B3CF-F992-4AE0-B011-1839A372E715}"/>
              </a:ext>
            </a:extLst>
          </p:cNvPr>
          <p:cNvSpPr/>
          <p:nvPr/>
        </p:nvSpPr>
        <p:spPr>
          <a:xfrm>
            <a:off x="836171" y="5153266"/>
            <a:ext cx="7231433" cy="3780522"/>
          </a:xfrm>
          <a:prstGeom prst="rect">
            <a:avLst/>
          </a:prstGeom>
          <a:solidFill>
            <a:srgbClr val="DEEBE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Prijzen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groot deel van 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MIA's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zijn publieksprijzen. Dat wil zeggen dat het publiek kan stemmen om de winnaar te bepalen. Er zijn ook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MIA’s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die door professionelen uit de Vlaamse muziekwereld gekozen worden.</a:t>
            </a:r>
          </a:p>
          <a:p>
            <a:pPr>
              <a:lnSpc>
                <a:spcPct val="150000"/>
              </a:lnSpc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belangrijkste MIA is die voor "Hit van het jaar". Deze wordt gekozen door het kijkerspubliek tijdens de rechtstreeks uitgezonden show rond de uitreiking van 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MIA's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4E7229-93CE-4BCB-9868-3AE227F80885}"/>
              </a:ext>
            </a:extLst>
          </p:cNvPr>
          <p:cNvSpPr/>
          <p:nvPr/>
        </p:nvSpPr>
        <p:spPr>
          <a:xfrm>
            <a:off x="728941" y="1607842"/>
            <a:ext cx="7231433" cy="2632003"/>
          </a:xfrm>
          <a:prstGeom prst="rect">
            <a:avLst/>
          </a:prstGeom>
          <a:solidFill>
            <a:srgbClr val="D6FEFE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Ontdek meer over de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MIA’s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Vorm duo’s.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Cursist A leest tekst A; cursist B leest tekst B.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Cursist A stelt daarna vragen (slide 6) aan cursist B over zijn/haar tekst.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Cursist B stelt vragen (slide 6) aan cursist A over zijn/haar tekst.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Cursist A leest daarna tekst B en cursist B tekst A om de antwoorden van de andere cursist te controleren.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CB96B0-C8AD-409C-99A3-98CBF9306F0A}"/>
              </a:ext>
            </a:extLst>
          </p:cNvPr>
          <p:cNvSpPr txBox="1"/>
          <p:nvPr/>
        </p:nvSpPr>
        <p:spPr>
          <a:xfrm>
            <a:off x="542044" y="4804594"/>
            <a:ext cx="843949" cy="369332"/>
          </a:xfrm>
          <a:prstGeom prst="rect">
            <a:avLst/>
          </a:prstGeom>
          <a:solidFill>
            <a:srgbClr val="FF5300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Tekst</a:t>
            </a:r>
            <a:r>
              <a:rPr lang="fr-FR" dirty="0">
                <a:solidFill>
                  <a:schemeClr val="bg1"/>
                </a:solidFill>
              </a:rPr>
              <a:t> A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1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AA28D-9F26-4616-B912-F39E0D849C66}"/>
              </a:ext>
            </a:extLst>
          </p:cNvPr>
          <p:cNvSpPr/>
          <p:nvPr/>
        </p:nvSpPr>
        <p:spPr>
          <a:xfrm>
            <a:off x="380751" y="660571"/>
            <a:ext cx="6954327" cy="861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B979B908-6443-46C6-8397-06B4DFCB9780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58FE-6FC4-4DEA-9D00-757E7259ADB3}"/>
              </a:ext>
            </a:extLst>
          </p:cNvPr>
          <p:cNvSpPr txBox="1"/>
          <p:nvPr/>
        </p:nvSpPr>
        <p:spPr>
          <a:xfrm>
            <a:off x="728942" y="737405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98E6-562B-4DC4-81A5-86F63266416A}"/>
              </a:ext>
            </a:extLst>
          </p:cNvPr>
          <p:cNvSpPr txBox="1"/>
          <p:nvPr/>
        </p:nvSpPr>
        <p:spPr>
          <a:xfrm>
            <a:off x="1336730" y="860515"/>
            <a:ext cx="6013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LEZEN &amp; SPREKEN – Wat zijn de </a:t>
            </a:r>
            <a:r>
              <a:rPr lang="nl-BE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MIA’s</a:t>
            </a:r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745BD-DD20-42C9-AB6C-24F765C15926}"/>
              </a:ext>
            </a:extLst>
          </p:cNvPr>
          <p:cNvSpPr/>
          <p:nvPr/>
        </p:nvSpPr>
        <p:spPr>
          <a:xfrm>
            <a:off x="380752" y="329245"/>
            <a:ext cx="7879255" cy="9209002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9B3CF-F992-4AE0-B011-1839A372E715}"/>
              </a:ext>
            </a:extLst>
          </p:cNvPr>
          <p:cNvSpPr/>
          <p:nvPr/>
        </p:nvSpPr>
        <p:spPr>
          <a:xfrm>
            <a:off x="836171" y="2605201"/>
            <a:ext cx="7145779" cy="4611519"/>
          </a:xfrm>
          <a:prstGeom prst="rect">
            <a:avLst/>
          </a:prstGeom>
          <a:solidFill>
            <a:srgbClr val="DEEBE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Belangrijke weetjes voor de editie 2023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MIA’s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donderdag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26 januari 2023 uitgereikt in Paleis 12 in Brussel. Bart Peeters, een bekende Vlaamse zanger, presenteerde de show. 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grote winnaars van deze editie zijn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Stromae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Pommelien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Thijs, die elk drie keer wonnen. Angèle heeft geen enkele MIA gewonnen, ondanks 7 nominaties. 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Maar het luidste applaus van de avond was niet voor de winnende artiesten, maar voor de indrukwekkende show van “Oscar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Wolf”: de zanger zong zijn nieuwe single, vanop de top van het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Atomium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! Ongelofelijk!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633ABC-59EA-4A26-9AD8-9EDD6172677E}"/>
              </a:ext>
            </a:extLst>
          </p:cNvPr>
          <p:cNvSpPr txBox="1"/>
          <p:nvPr/>
        </p:nvSpPr>
        <p:spPr>
          <a:xfrm>
            <a:off x="704662" y="2237576"/>
            <a:ext cx="835934" cy="369332"/>
          </a:xfrm>
          <a:prstGeom prst="rect">
            <a:avLst/>
          </a:prstGeom>
          <a:solidFill>
            <a:srgbClr val="FF5300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Tekst</a:t>
            </a:r>
            <a:r>
              <a:rPr lang="fr-FR" dirty="0">
                <a:solidFill>
                  <a:schemeClr val="bg1"/>
                </a:solidFill>
              </a:rPr>
              <a:t> B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C5C02DD-DABB-4960-BBE8-707CB660E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09644"/>
              </p:ext>
            </p:extLst>
          </p:nvPr>
        </p:nvGraphicFramePr>
        <p:xfrm>
          <a:off x="693874" y="6220084"/>
          <a:ext cx="7231433" cy="26363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70674">
                  <a:extLst>
                    <a:ext uri="{9D8B030D-6E8A-4147-A177-3AD203B41FA5}">
                      <a16:colId xmlns:a16="http://schemas.microsoft.com/office/drawing/2014/main" val="2970134983"/>
                    </a:ext>
                  </a:extLst>
                </a:gridCol>
                <a:gridCol w="2860759">
                  <a:extLst>
                    <a:ext uri="{9D8B030D-6E8A-4147-A177-3AD203B41FA5}">
                      <a16:colId xmlns:a16="http://schemas.microsoft.com/office/drawing/2014/main" val="688790608"/>
                    </a:ext>
                  </a:extLst>
                </a:gridCol>
              </a:tblGrid>
              <a:tr h="40862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Vraag</a:t>
                      </a:r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Antwoord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293282"/>
                  </a:ext>
                </a:extLst>
              </a:tr>
              <a:tr h="534761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zijn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publieksprijzen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20561"/>
                  </a:ext>
                </a:extLst>
              </a:tr>
              <a:tr h="534761"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Zijn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MIA’s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die niet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het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publiek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gekozen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worden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266413"/>
                  </a:ext>
                </a:extLst>
              </a:tr>
              <a:tr h="534761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belangrijkste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MIA?</a:t>
                      </a:r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575100"/>
                  </a:ext>
                </a:extLst>
              </a:tr>
              <a:tr h="534761"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wordt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die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gekozen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81990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4864679-AF5B-4557-8971-6AA3B8CF3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97267"/>
              </p:ext>
            </p:extLst>
          </p:nvPr>
        </p:nvGraphicFramePr>
        <p:xfrm>
          <a:off x="693874" y="2200947"/>
          <a:ext cx="7253009" cy="31332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9362">
                  <a:extLst>
                    <a:ext uri="{9D8B030D-6E8A-4147-A177-3AD203B41FA5}">
                      <a16:colId xmlns:a16="http://schemas.microsoft.com/office/drawing/2014/main" val="2970134983"/>
                    </a:ext>
                  </a:extLst>
                </a:gridCol>
                <a:gridCol w="3583647">
                  <a:extLst>
                    <a:ext uri="{9D8B030D-6E8A-4147-A177-3AD203B41FA5}">
                      <a16:colId xmlns:a16="http://schemas.microsoft.com/office/drawing/2014/main" val="688790608"/>
                    </a:ext>
                  </a:extLst>
                </a:gridCol>
              </a:tblGrid>
              <a:tr h="35552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Vraag</a:t>
                      </a:r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Antwoord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293282"/>
                  </a:ext>
                </a:extLst>
              </a:tr>
              <a:tr h="457999">
                <a:tc>
                  <a:txBody>
                    <a:bodyPr/>
                    <a:lstStyle/>
                    <a:p>
                      <a:pPr marL="0" marR="0" lvl="0" indent="0" algn="l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vond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show dit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jaar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plaats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749417"/>
                  </a:ext>
                </a:extLst>
              </a:tr>
              <a:tr h="484374"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presentator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20561"/>
                  </a:ext>
                </a:extLst>
              </a:tr>
              <a:tr h="796564"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waren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twee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grote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winnaars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van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deze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editie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266413"/>
                  </a:ext>
                </a:extLst>
              </a:tr>
              <a:tr h="484374"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iets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speciaals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tijdens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show? Leg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eens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uit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81990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4EADA68-AC3C-4B7B-A524-94CD0B4798E3}"/>
              </a:ext>
            </a:extLst>
          </p:cNvPr>
          <p:cNvSpPr txBox="1"/>
          <p:nvPr/>
        </p:nvSpPr>
        <p:spPr>
          <a:xfrm>
            <a:off x="586650" y="1827911"/>
            <a:ext cx="5726465" cy="369332"/>
          </a:xfrm>
          <a:prstGeom prst="rect">
            <a:avLst/>
          </a:prstGeom>
          <a:solidFill>
            <a:srgbClr val="FF5300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Vragen</a:t>
            </a:r>
            <a:r>
              <a:rPr lang="fr-FR" dirty="0">
                <a:solidFill>
                  <a:schemeClr val="bg1"/>
                </a:solidFill>
              </a:rPr>
              <a:t> die </a:t>
            </a:r>
            <a:r>
              <a:rPr lang="fr-FR" dirty="0" err="1">
                <a:solidFill>
                  <a:schemeClr val="bg1"/>
                </a:solidFill>
              </a:rPr>
              <a:t>cursist</a:t>
            </a:r>
            <a:r>
              <a:rPr lang="fr-FR" dirty="0">
                <a:solidFill>
                  <a:schemeClr val="bg1"/>
                </a:solidFill>
              </a:rPr>
              <a:t> A </a:t>
            </a:r>
            <a:r>
              <a:rPr lang="fr-FR" dirty="0" err="1">
                <a:solidFill>
                  <a:schemeClr val="bg1"/>
                </a:solidFill>
              </a:rPr>
              <a:t>aan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cursist</a:t>
            </a:r>
            <a:r>
              <a:rPr lang="fr-FR" dirty="0">
                <a:solidFill>
                  <a:schemeClr val="bg1"/>
                </a:solidFill>
              </a:rPr>
              <a:t> B </a:t>
            </a:r>
            <a:r>
              <a:rPr lang="fr-FR" dirty="0" err="1">
                <a:solidFill>
                  <a:schemeClr val="bg1"/>
                </a:solidFill>
              </a:rPr>
              <a:t>moet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stellen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822ADD-8795-4FB5-8DBE-FBD6AF228ACD}"/>
              </a:ext>
            </a:extLst>
          </p:cNvPr>
          <p:cNvSpPr txBox="1"/>
          <p:nvPr/>
        </p:nvSpPr>
        <p:spPr>
          <a:xfrm>
            <a:off x="586649" y="5853200"/>
            <a:ext cx="5726465" cy="369332"/>
          </a:xfrm>
          <a:prstGeom prst="rect">
            <a:avLst/>
          </a:prstGeom>
          <a:solidFill>
            <a:srgbClr val="FF5300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Vragen</a:t>
            </a:r>
            <a:r>
              <a:rPr lang="fr-FR" dirty="0">
                <a:solidFill>
                  <a:schemeClr val="bg1"/>
                </a:solidFill>
              </a:rPr>
              <a:t> die </a:t>
            </a:r>
            <a:r>
              <a:rPr lang="fr-FR" dirty="0" err="1">
                <a:solidFill>
                  <a:schemeClr val="bg1"/>
                </a:solidFill>
              </a:rPr>
              <a:t>cursist</a:t>
            </a:r>
            <a:r>
              <a:rPr lang="fr-FR" dirty="0">
                <a:solidFill>
                  <a:schemeClr val="bg1"/>
                </a:solidFill>
              </a:rPr>
              <a:t> B </a:t>
            </a:r>
            <a:r>
              <a:rPr lang="fr-FR" dirty="0" err="1">
                <a:solidFill>
                  <a:schemeClr val="bg1"/>
                </a:solidFill>
              </a:rPr>
              <a:t>aan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cursist</a:t>
            </a:r>
            <a:r>
              <a:rPr lang="fr-FR" dirty="0">
                <a:solidFill>
                  <a:schemeClr val="bg1"/>
                </a:solidFill>
              </a:rPr>
              <a:t> A </a:t>
            </a:r>
            <a:r>
              <a:rPr lang="fr-FR" dirty="0" err="1">
                <a:solidFill>
                  <a:schemeClr val="bg1"/>
                </a:solidFill>
              </a:rPr>
              <a:t>moet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stellen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4446DE8C-690B-4596-86E1-EC9C35A23656}"/>
              </a:ext>
            </a:extLst>
          </p:cNvPr>
          <p:cNvSpPr/>
          <p:nvPr/>
        </p:nvSpPr>
        <p:spPr>
          <a:xfrm>
            <a:off x="380752" y="329245"/>
            <a:ext cx="7879255" cy="9209002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C7E12C8B-FD54-4396-B566-2DB336076AAF}"/>
              </a:ext>
            </a:extLst>
          </p:cNvPr>
          <p:cNvSpPr/>
          <p:nvPr/>
        </p:nvSpPr>
        <p:spPr>
          <a:xfrm>
            <a:off x="395799" y="635350"/>
            <a:ext cx="6954327" cy="861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Pentagon 15">
            <a:extLst>
              <a:ext uri="{FF2B5EF4-FFF2-40B4-BE49-F238E27FC236}">
                <a16:creationId xmlns:a16="http://schemas.microsoft.com/office/drawing/2014/main" id="{ADA98BB0-6EA5-4B0E-B7E1-AA211A795C13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01370C35-2874-4041-B5B1-934A15B7F08E}"/>
              </a:ext>
            </a:extLst>
          </p:cNvPr>
          <p:cNvSpPr txBox="1"/>
          <p:nvPr/>
        </p:nvSpPr>
        <p:spPr>
          <a:xfrm>
            <a:off x="728942" y="737405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415D9E1D-3265-43AE-A597-56E65719F75D}"/>
              </a:ext>
            </a:extLst>
          </p:cNvPr>
          <p:cNvSpPr txBox="1"/>
          <p:nvPr/>
        </p:nvSpPr>
        <p:spPr>
          <a:xfrm>
            <a:off x="1314158" y="860515"/>
            <a:ext cx="6013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LEZEN &amp; SPREKEN – Wat zijn de </a:t>
            </a:r>
            <a:r>
              <a:rPr lang="nl-BE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MIA’s</a:t>
            </a:r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54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C5C02DD-DABB-4960-BBE8-707CB660E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13003"/>
              </p:ext>
            </p:extLst>
          </p:nvPr>
        </p:nvGraphicFramePr>
        <p:xfrm>
          <a:off x="704662" y="6071206"/>
          <a:ext cx="7231433" cy="31684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70674">
                  <a:extLst>
                    <a:ext uri="{9D8B030D-6E8A-4147-A177-3AD203B41FA5}">
                      <a16:colId xmlns:a16="http://schemas.microsoft.com/office/drawing/2014/main" val="2970134983"/>
                    </a:ext>
                  </a:extLst>
                </a:gridCol>
                <a:gridCol w="2860759">
                  <a:extLst>
                    <a:ext uri="{9D8B030D-6E8A-4147-A177-3AD203B41FA5}">
                      <a16:colId xmlns:a16="http://schemas.microsoft.com/office/drawing/2014/main" val="688790608"/>
                    </a:ext>
                  </a:extLst>
                </a:gridCol>
              </a:tblGrid>
              <a:tr h="40862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Vraag</a:t>
                      </a:r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Antwoord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293282"/>
                  </a:ext>
                </a:extLst>
              </a:tr>
              <a:tr h="534761">
                <a:tc>
                  <a:txBody>
                    <a:bodyPr/>
                    <a:lstStyle/>
                    <a:p>
                      <a:r>
                        <a:rPr lang="nl-NL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zijn publieksprijzen?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 publiek kan stemmen om de winnaar te bepalen.</a:t>
                      </a:r>
                    </a:p>
                    <a:p>
                      <a:endParaRPr lang="nl-NL" sz="1600" i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20561"/>
                  </a:ext>
                </a:extLst>
              </a:tr>
              <a:tr h="534761">
                <a:tc>
                  <a:txBody>
                    <a:bodyPr/>
                    <a:lstStyle/>
                    <a:p>
                      <a:r>
                        <a:rPr lang="nl-NL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Zijn er MIA’s die niet door het publiek gekozen worden?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Ja, professionelen uit de Vlaamse muziekwereld kunnen ook </a:t>
                      </a:r>
                      <a:r>
                        <a:rPr lang="nl-NL" sz="1600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MIA’s</a:t>
                      </a:r>
                      <a:r>
                        <a:rPr lang="nl-NL" sz="16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uitreiken.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266413"/>
                  </a:ext>
                </a:extLst>
              </a:tr>
              <a:tr h="534761">
                <a:tc>
                  <a:txBody>
                    <a:bodyPr/>
                    <a:lstStyle/>
                    <a:p>
                      <a:r>
                        <a:rPr lang="nl-NL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is de belangrijkste MIA?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 De hit van het jaar 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575100"/>
                  </a:ext>
                </a:extLst>
              </a:tr>
              <a:tr h="534761">
                <a:tc>
                  <a:txBody>
                    <a:bodyPr/>
                    <a:lstStyle/>
                    <a:p>
                      <a:r>
                        <a:rPr lang="nl-NL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wordt die gekozen?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 publiek kan tijdens de show stemmen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81990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4864679-AF5B-4557-8971-6AA3B8CF3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25497"/>
              </p:ext>
            </p:extLst>
          </p:nvPr>
        </p:nvGraphicFramePr>
        <p:xfrm>
          <a:off x="728942" y="2192793"/>
          <a:ext cx="7253009" cy="33771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9362">
                  <a:extLst>
                    <a:ext uri="{9D8B030D-6E8A-4147-A177-3AD203B41FA5}">
                      <a16:colId xmlns:a16="http://schemas.microsoft.com/office/drawing/2014/main" val="2970134983"/>
                    </a:ext>
                  </a:extLst>
                </a:gridCol>
                <a:gridCol w="3583647">
                  <a:extLst>
                    <a:ext uri="{9D8B030D-6E8A-4147-A177-3AD203B41FA5}">
                      <a16:colId xmlns:a16="http://schemas.microsoft.com/office/drawing/2014/main" val="688790608"/>
                    </a:ext>
                  </a:extLst>
                </a:gridCol>
              </a:tblGrid>
              <a:tr h="35552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Vraag</a:t>
                      </a:r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Antwoord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293282"/>
                  </a:ext>
                </a:extLst>
              </a:tr>
              <a:tr h="457999">
                <a:tc>
                  <a:txBody>
                    <a:bodyPr/>
                    <a:lstStyle/>
                    <a:p>
                      <a:pPr marL="0" marR="0" lvl="0" indent="0" algn="l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 vond de show dit jaar plaats?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Paleis 12 in Brussel </a:t>
                      </a:r>
                    </a:p>
                    <a:p>
                      <a:endParaRPr lang="nl-NL" sz="1600" i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749417"/>
                  </a:ext>
                </a:extLst>
              </a:tr>
              <a:tr h="484374">
                <a:tc>
                  <a:txBody>
                    <a:bodyPr/>
                    <a:lstStyle/>
                    <a:p>
                      <a:r>
                        <a:rPr lang="nl-NL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 was de presentator?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 Peeters, een bekende Vlaamse zanger</a:t>
                      </a:r>
                    </a:p>
                    <a:p>
                      <a:endParaRPr lang="nl-NL" sz="1600" i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20561"/>
                  </a:ext>
                </a:extLst>
              </a:tr>
              <a:tr h="796564">
                <a:tc>
                  <a:txBody>
                    <a:bodyPr/>
                    <a:lstStyle/>
                    <a:p>
                      <a:r>
                        <a:rPr lang="nl-NL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 waren de twee grote winnaars van deze editie?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Stromae &amp; Pommelien Thijs, ze hebben elk drie MIA’s gekregen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266413"/>
                  </a:ext>
                </a:extLst>
              </a:tr>
              <a:tr h="484374">
                <a:tc>
                  <a:txBody>
                    <a:bodyPr/>
                    <a:lstStyle/>
                    <a:p>
                      <a:r>
                        <a:rPr lang="nl-NL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 er iets speciaals tijdens de show? Leg eens uit.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Ja, de show van de band « Oscar </a:t>
                      </a:r>
                      <a:r>
                        <a:rPr lang="nl-NL" sz="1600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nl-NL" sz="16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nl-NL" sz="16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wolf ». De zanger zong vanop de top van het </a:t>
                      </a:r>
                      <a:r>
                        <a:rPr lang="nl-NL" sz="1600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Atomium</a:t>
                      </a:r>
                      <a:r>
                        <a:rPr lang="nl-NL" sz="16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81990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4EADA68-AC3C-4B7B-A524-94CD0B4798E3}"/>
              </a:ext>
            </a:extLst>
          </p:cNvPr>
          <p:cNvSpPr txBox="1"/>
          <p:nvPr/>
        </p:nvSpPr>
        <p:spPr>
          <a:xfrm>
            <a:off x="586650" y="1866815"/>
            <a:ext cx="5726465" cy="369332"/>
          </a:xfrm>
          <a:prstGeom prst="rect">
            <a:avLst/>
          </a:prstGeom>
          <a:solidFill>
            <a:srgbClr val="FF5300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Vragen</a:t>
            </a:r>
            <a:r>
              <a:rPr lang="fr-FR" dirty="0">
                <a:solidFill>
                  <a:schemeClr val="bg1"/>
                </a:solidFill>
              </a:rPr>
              <a:t> die </a:t>
            </a:r>
            <a:r>
              <a:rPr lang="fr-FR" dirty="0" err="1">
                <a:solidFill>
                  <a:schemeClr val="bg1"/>
                </a:solidFill>
              </a:rPr>
              <a:t>cursist</a:t>
            </a:r>
            <a:r>
              <a:rPr lang="fr-FR" dirty="0">
                <a:solidFill>
                  <a:schemeClr val="bg1"/>
                </a:solidFill>
              </a:rPr>
              <a:t> A </a:t>
            </a:r>
            <a:r>
              <a:rPr lang="fr-FR" dirty="0" err="1">
                <a:solidFill>
                  <a:schemeClr val="bg1"/>
                </a:solidFill>
              </a:rPr>
              <a:t>aan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cursist</a:t>
            </a:r>
            <a:r>
              <a:rPr lang="fr-FR" dirty="0">
                <a:solidFill>
                  <a:schemeClr val="bg1"/>
                </a:solidFill>
              </a:rPr>
              <a:t> B </a:t>
            </a:r>
            <a:r>
              <a:rPr lang="fr-FR" dirty="0" err="1">
                <a:solidFill>
                  <a:schemeClr val="bg1"/>
                </a:solidFill>
              </a:rPr>
              <a:t>moet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stellen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822ADD-8795-4FB5-8DBE-FBD6AF228ACD}"/>
              </a:ext>
            </a:extLst>
          </p:cNvPr>
          <p:cNvSpPr txBox="1"/>
          <p:nvPr/>
        </p:nvSpPr>
        <p:spPr>
          <a:xfrm>
            <a:off x="586649" y="5701874"/>
            <a:ext cx="5726465" cy="369332"/>
          </a:xfrm>
          <a:prstGeom prst="rect">
            <a:avLst/>
          </a:prstGeom>
          <a:solidFill>
            <a:srgbClr val="FF5300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Vragen</a:t>
            </a:r>
            <a:r>
              <a:rPr lang="fr-FR" dirty="0">
                <a:solidFill>
                  <a:schemeClr val="bg1"/>
                </a:solidFill>
              </a:rPr>
              <a:t> die </a:t>
            </a:r>
            <a:r>
              <a:rPr lang="fr-FR" dirty="0" err="1">
                <a:solidFill>
                  <a:schemeClr val="bg1"/>
                </a:solidFill>
              </a:rPr>
              <a:t>cursist</a:t>
            </a:r>
            <a:r>
              <a:rPr lang="fr-FR" dirty="0">
                <a:solidFill>
                  <a:schemeClr val="bg1"/>
                </a:solidFill>
              </a:rPr>
              <a:t> B </a:t>
            </a:r>
            <a:r>
              <a:rPr lang="fr-FR" dirty="0" err="1">
                <a:solidFill>
                  <a:schemeClr val="bg1"/>
                </a:solidFill>
              </a:rPr>
              <a:t>aan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cursist</a:t>
            </a:r>
            <a:r>
              <a:rPr lang="fr-FR" dirty="0">
                <a:solidFill>
                  <a:schemeClr val="bg1"/>
                </a:solidFill>
              </a:rPr>
              <a:t> A </a:t>
            </a:r>
            <a:r>
              <a:rPr lang="fr-FR" dirty="0" err="1">
                <a:solidFill>
                  <a:schemeClr val="bg1"/>
                </a:solidFill>
              </a:rPr>
              <a:t>moet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stellen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4446DE8C-690B-4596-86E1-EC9C35A23656}"/>
              </a:ext>
            </a:extLst>
          </p:cNvPr>
          <p:cNvSpPr/>
          <p:nvPr/>
        </p:nvSpPr>
        <p:spPr>
          <a:xfrm>
            <a:off x="380752" y="329245"/>
            <a:ext cx="7879255" cy="9209002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DAD65478-D01C-4845-93CC-C1B1CB0889A7}"/>
              </a:ext>
            </a:extLst>
          </p:cNvPr>
          <p:cNvSpPr/>
          <p:nvPr/>
        </p:nvSpPr>
        <p:spPr>
          <a:xfrm>
            <a:off x="395799" y="696594"/>
            <a:ext cx="6954327" cy="9949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entagon 15">
            <a:extLst>
              <a:ext uri="{FF2B5EF4-FFF2-40B4-BE49-F238E27FC236}">
                <a16:creationId xmlns:a16="http://schemas.microsoft.com/office/drawing/2014/main" id="{0AF8BBCD-D9D4-4DB0-B669-8C5A1FF5E5A9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9990DE99-FA50-406F-A083-90B5F14D7C28}"/>
              </a:ext>
            </a:extLst>
          </p:cNvPr>
          <p:cNvSpPr txBox="1"/>
          <p:nvPr/>
        </p:nvSpPr>
        <p:spPr>
          <a:xfrm>
            <a:off x="728942" y="737405"/>
            <a:ext cx="4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006A746D-5E46-4A71-8A9B-4C5DF75F1A75}"/>
              </a:ext>
            </a:extLst>
          </p:cNvPr>
          <p:cNvSpPr txBox="1"/>
          <p:nvPr/>
        </p:nvSpPr>
        <p:spPr>
          <a:xfrm>
            <a:off x="1336730" y="860515"/>
            <a:ext cx="60133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LEZEN &amp; SPREKEN – Wat zijn de </a:t>
            </a:r>
            <a:r>
              <a:rPr lang="nl-BE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MIA’s</a:t>
            </a:r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Oplossingen</a:t>
            </a:r>
          </a:p>
        </p:txBody>
      </p:sp>
    </p:spTree>
    <p:extLst>
      <p:ext uri="{BB962C8B-B14F-4D97-AF65-F5344CB8AC3E}">
        <p14:creationId xmlns:p14="http://schemas.microsoft.com/office/powerpoint/2010/main" val="81781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AA28D-9F26-4616-B912-F39E0D849C66}"/>
              </a:ext>
            </a:extLst>
          </p:cNvPr>
          <p:cNvSpPr/>
          <p:nvPr/>
        </p:nvSpPr>
        <p:spPr>
          <a:xfrm>
            <a:off x="380751" y="660571"/>
            <a:ext cx="6954327" cy="861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B979B908-6443-46C6-8397-06B4DFCB9780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58FE-6FC4-4DEA-9D00-757E7259ADB3}"/>
              </a:ext>
            </a:extLst>
          </p:cNvPr>
          <p:cNvSpPr txBox="1"/>
          <p:nvPr/>
        </p:nvSpPr>
        <p:spPr>
          <a:xfrm>
            <a:off x="685800" y="737405"/>
            <a:ext cx="46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98E6-562B-4DC4-81A5-86F63266416A}"/>
              </a:ext>
            </a:extLst>
          </p:cNvPr>
          <p:cNvSpPr txBox="1"/>
          <p:nvPr/>
        </p:nvSpPr>
        <p:spPr>
          <a:xfrm>
            <a:off x="1336730" y="860515"/>
            <a:ext cx="6013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LEZEN &amp; SPREKEN – De grote winnaars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745BD-DD20-42C9-AB6C-24F765C15926}"/>
              </a:ext>
            </a:extLst>
          </p:cNvPr>
          <p:cNvSpPr/>
          <p:nvPr/>
        </p:nvSpPr>
        <p:spPr>
          <a:xfrm>
            <a:off x="380752" y="329245"/>
            <a:ext cx="7879255" cy="9209002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02F773-4D67-4F98-A8A4-FCE02DCFDB30}"/>
              </a:ext>
            </a:extLst>
          </p:cNvPr>
          <p:cNvSpPr/>
          <p:nvPr/>
        </p:nvSpPr>
        <p:spPr>
          <a:xfrm>
            <a:off x="681829" y="1644562"/>
            <a:ext cx="7357271" cy="7645939"/>
          </a:xfrm>
          <a:prstGeom prst="rect">
            <a:avLst/>
          </a:prstGeom>
          <a:solidFill>
            <a:srgbClr val="DEEBE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700" b="1" dirty="0">
                <a:latin typeface="Arial" panose="020B0604020202020204" pitchFamily="34" charset="0"/>
                <a:cs typeface="Arial" panose="020B0604020202020204" pitchFamily="34" charset="0"/>
              </a:rPr>
              <a:t>Dit zijn de winnaars van de </a:t>
            </a:r>
            <a:r>
              <a:rPr lang="nl-NL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MIA's</a:t>
            </a:r>
            <a:r>
              <a:rPr lang="nl-NL" sz="1700" b="1" dirty="0">
                <a:latin typeface="Arial" panose="020B0604020202020204" pitchFamily="34" charset="0"/>
                <a:cs typeface="Arial" panose="020B0604020202020204" pitchFamily="34" charset="0"/>
              </a:rPr>
              <a:t> 2023!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Nieuwkomer </a:t>
            </a:r>
            <a:r>
              <a:rPr lang="nl-NL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Pommelien</a:t>
            </a:r>
            <a:r>
              <a:rPr lang="nl-NL" sz="1700" b="1" dirty="0">
                <a:latin typeface="Arial" panose="020B0604020202020204" pitchFamily="34" charset="0"/>
                <a:cs typeface="Arial" panose="020B0604020202020204" pitchFamily="34" charset="0"/>
              </a:rPr>
              <a:t> Thijs 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was voor vijf categorieën genomineerd en won in de categorieën 'Doorbraak', 'Solo vrouw', en 'Hit van het jaar 2022' voor haar song </a:t>
            </a:r>
            <a:r>
              <a:rPr lang="nl-NL" sz="1700" i="1" dirty="0">
                <a:latin typeface="Arial" panose="020B0604020202020204" pitchFamily="34" charset="0"/>
                <a:cs typeface="Arial" panose="020B0604020202020204" pitchFamily="34" charset="0"/>
              </a:rPr>
              <a:t>Ongewoon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. Die laatste MIA kreeg ze uit handen van de eerste minister van België Alexander </a:t>
            </a:r>
            <a:r>
              <a:rPr lang="nl-NL" sz="1700" dirty="0" err="1">
                <a:latin typeface="Arial" panose="020B0604020202020204" pitchFamily="34" charset="0"/>
                <a:cs typeface="Arial" panose="020B0604020202020204" pitchFamily="34" charset="0"/>
              </a:rPr>
              <a:t>Decroo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 en de Belgische Eurovisiesongfestival-kandidaat </a:t>
            </a:r>
            <a:r>
              <a:rPr lang="nl-NL" sz="1700" dirty="0" err="1">
                <a:latin typeface="Arial" panose="020B0604020202020204" pitchFamily="34" charset="0"/>
                <a:cs typeface="Arial" panose="020B0604020202020204" pitchFamily="34" charset="0"/>
              </a:rPr>
              <a:t>Gustaph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nl-NL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Stromae</a:t>
            </a:r>
            <a:r>
              <a:rPr lang="nl-NL" sz="17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verzilverde zijn nominaties voor de sectorcategorieën 'Auteur/componist', 'Live act' en 'Videoclip' (voor </a:t>
            </a:r>
            <a:r>
              <a:rPr lang="nl-NL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L'enfer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). Zo kon hij door de jaren heen in totaal al 20 </a:t>
            </a:r>
            <a:r>
              <a:rPr lang="nl-NL" sz="1700" dirty="0" err="1">
                <a:latin typeface="Arial" panose="020B0604020202020204" pitchFamily="34" charset="0"/>
                <a:cs typeface="Arial" panose="020B0604020202020204" pitchFamily="34" charset="0"/>
              </a:rPr>
              <a:t>MIA's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 op zijn naam schrijven. Een absoluut record.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nl-NL" sz="1700" b="1" dirty="0">
                <a:latin typeface="Arial" panose="020B0604020202020204" pitchFamily="34" charset="0"/>
                <a:cs typeface="Arial" panose="020B0604020202020204" pitchFamily="34" charset="0"/>
              </a:rPr>
              <a:t>Camille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 nam deze editie haar eerste </a:t>
            </a:r>
            <a:r>
              <a:rPr lang="nl-NL" sz="1700" dirty="0" err="1">
                <a:latin typeface="Arial" panose="020B0604020202020204" pitchFamily="34" charset="0"/>
                <a:cs typeface="Arial" panose="020B0604020202020204" pitchFamily="34" charset="0"/>
              </a:rPr>
              <a:t>MIA's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 mee naar huis: die voor 'Nederlandstalig' en voor 'Pop’.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Ook </a:t>
            </a:r>
            <a:r>
              <a:rPr lang="nl-NL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 mocht twee </a:t>
            </a:r>
            <a:r>
              <a:rPr lang="nl-NL" sz="1700" dirty="0" err="1">
                <a:latin typeface="Arial" panose="020B0604020202020204" pitchFamily="34" charset="0"/>
                <a:cs typeface="Arial" panose="020B0604020202020204" pitchFamily="34" charset="0"/>
              </a:rPr>
              <a:t>MIA's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 op zijn naam schrijven: 'Album' voor zijn debuut </a:t>
            </a:r>
            <a:r>
              <a:rPr lang="nl-NL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Metejoor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, en 'Solo man’.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nl-NL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Tamino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 haalde het in de categorie '</a:t>
            </a:r>
            <a:r>
              <a:rPr lang="nl-NL" sz="1700" dirty="0" err="1"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’.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nl-NL" sz="1700" b="1" dirty="0">
                <a:latin typeface="Arial" panose="020B0604020202020204" pitchFamily="34" charset="0"/>
                <a:cs typeface="Arial" panose="020B0604020202020204" pitchFamily="34" charset="0"/>
              </a:rPr>
              <a:t>Regi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 won voor het tweede jaar op rij in de categorie 'Dance’. 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nl-NL" sz="1700" b="1" dirty="0">
                <a:latin typeface="Arial" panose="020B0604020202020204" pitchFamily="34" charset="0"/>
                <a:cs typeface="Arial" panose="020B0604020202020204" pitchFamily="34" charset="0"/>
              </a:rPr>
              <a:t>Clouseau 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werd bekroond als 'Groep van het jaar', </a:t>
            </a:r>
            <a:r>
              <a:rPr lang="nl-NL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Coely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 in de categorie 'Hiphop', en </a:t>
            </a:r>
            <a:r>
              <a:rPr lang="nl-NL" sz="1700" b="1" dirty="0">
                <a:latin typeface="Arial" panose="020B0604020202020204" pitchFamily="34" charset="0"/>
                <a:cs typeface="Arial" panose="020B0604020202020204" pitchFamily="34" charset="0"/>
              </a:rPr>
              <a:t>Willy Sommers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 in de categorie 'Vlaams populair'. </a:t>
            </a:r>
          </a:p>
        </p:txBody>
      </p:sp>
    </p:spTree>
    <p:extLst>
      <p:ext uri="{BB962C8B-B14F-4D97-AF65-F5344CB8AC3E}">
        <p14:creationId xmlns:p14="http://schemas.microsoft.com/office/powerpoint/2010/main" val="279488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02F773-4D67-4F98-A8A4-FCE02DCFDB30}"/>
              </a:ext>
            </a:extLst>
          </p:cNvPr>
          <p:cNvSpPr/>
          <p:nvPr/>
        </p:nvSpPr>
        <p:spPr>
          <a:xfrm>
            <a:off x="685800" y="1853450"/>
            <a:ext cx="7232515" cy="6186309"/>
          </a:xfrm>
          <a:prstGeom prst="rect">
            <a:avLst/>
          </a:prstGeom>
          <a:solidFill>
            <a:srgbClr val="DEEBEC"/>
          </a:solidFill>
        </p:spPr>
        <p:txBody>
          <a:bodyPr wrap="square">
            <a:spAutoFit/>
          </a:bodyPr>
          <a:lstStyle/>
          <a:p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Beantwoord de volgende vragen op basis van de informatie van de tekst:</a:t>
            </a:r>
          </a:p>
          <a:p>
            <a:pPr>
              <a:lnSpc>
                <a:spcPct val="200000"/>
              </a:lnSpc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Wie heeft drie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MIA’s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gewonnen?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Wie haalde het in twee categorieën?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Wie heeft het grootste aantal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MIA’s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gewonnen (alle edities samen)?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Wie heeft voor de tweede keer op rij in dezelfde categorie gewonnen?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Wie had nog nooit een MIA gewonnen?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72FA72-3A8B-4678-8B48-6B813B633D93}"/>
              </a:ext>
            </a:extLst>
          </p:cNvPr>
          <p:cNvSpPr txBox="1"/>
          <p:nvPr/>
        </p:nvSpPr>
        <p:spPr>
          <a:xfrm rot="366008">
            <a:off x="5308946" y="7868671"/>
            <a:ext cx="2724150" cy="1200329"/>
          </a:xfrm>
          <a:prstGeom prst="rect">
            <a:avLst/>
          </a:prstGeom>
          <a:solidFill>
            <a:srgbClr val="B7FAFF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Als je je leerlingen liever laat spreken, kan je de volgende spreekoefening gebruiken</a:t>
            </a:r>
            <a:r>
              <a:rPr lang="fr-FR" dirty="0"/>
              <a:t>.</a:t>
            </a:r>
            <a:endParaRPr lang="nl-NL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AA28D-9F26-4616-B912-F39E0D849C66}"/>
              </a:ext>
            </a:extLst>
          </p:cNvPr>
          <p:cNvSpPr/>
          <p:nvPr/>
        </p:nvSpPr>
        <p:spPr>
          <a:xfrm>
            <a:off x="380751" y="660571"/>
            <a:ext cx="6954327" cy="861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B979B908-6443-46C6-8397-06B4DFCB9780}"/>
              </a:ext>
            </a:extLst>
          </p:cNvPr>
          <p:cNvSpPr/>
          <p:nvPr/>
        </p:nvSpPr>
        <p:spPr>
          <a:xfrm>
            <a:off x="380756" y="872921"/>
            <a:ext cx="910830" cy="465722"/>
          </a:xfrm>
          <a:prstGeom prst="homePlate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158FE-6FC4-4DEA-9D00-757E7259ADB3}"/>
              </a:ext>
            </a:extLst>
          </p:cNvPr>
          <p:cNvSpPr txBox="1"/>
          <p:nvPr/>
        </p:nvSpPr>
        <p:spPr>
          <a:xfrm>
            <a:off x="685800" y="737405"/>
            <a:ext cx="46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98E6-562B-4DC4-81A5-86F63266416A}"/>
              </a:ext>
            </a:extLst>
          </p:cNvPr>
          <p:cNvSpPr txBox="1"/>
          <p:nvPr/>
        </p:nvSpPr>
        <p:spPr>
          <a:xfrm>
            <a:off x="1336730" y="860515"/>
            <a:ext cx="6013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LEZEN &amp; SPREKEN – De grote winnaars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B745BD-DD20-42C9-AB6C-24F765C15926}"/>
              </a:ext>
            </a:extLst>
          </p:cNvPr>
          <p:cNvSpPr/>
          <p:nvPr/>
        </p:nvSpPr>
        <p:spPr>
          <a:xfrm>
            <a:off x="380752" y="329245"/>
            <a:ext cx="7879255" cy="9209002"/>
          </a:xfrm>
          <a:prstGeom prst="roundRect">
            <a:avLst>
              <a:gd name="adj" fmla="val 4206"/>
            </a:avLst>
          </a:prstGeom>
          <a:noFill/>
          <a:ln w="57150">
            <a:solidFill>
              <a:srgbClr val="0097A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43" descr="A picture containing light&#10;&#10;Description automatically generated">
            <a:extLst>
              <a:ext uri="{FF2B5EF4-FFF2-40B4-BE49-F238E27FC236}">
                <a16:creationId xmlns:a16="http://schemas.microsoft.com/office/drawing/2014/main" id="{4AF8C0A3-8E85-4ECF-9898-37389940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4" t="21415" r="18713" b="34942"/>
          <a:stretch/>
        </p:blipFill>
        <p:spPr>
          <a:xfrm rot="20823052">
            <a:off x="7526114" y="7903078"/>
            <a:ext cx="588587" cy="60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50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5010bf-ea3c-4a4e-83b6-aaf828419e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2631591F76674AA9160AE3BED824EF" ma:contentTypeVersion="15" ma:contentTypeDescription="Crée un document." ma:contentTypeScope="" ma:versionID="3d50e067bedffab183ad46aed506e6db">
  <xsd:schema xmlns:xsd="http://www.w3.org/2001/XMLSchema" xmlns:xs="http://www.w3.org/2001/XMLSchema" xmlns:p="http://schemas.microsoft.com/office/2006/metadata/properties" xmlns:ns3="585010bf-ea3c-4a4e-83b6-aaf828419e6f" xmlns:ns4="482757d7-26d1-43ca-924f-7189a9084a0c" targetNamespace="http://schemas.microsoft.com/office/2006/metadata/properties" ma:root="true" ma:fieldsID="4b4de96c3f33a732885158cf17e6cdd7" ns3:_="" ns4:_="">
    <xsd:import namespace="585010bf-ea3c-4a4e-83b6-aaf828419e6f"/>
    <xsd:import namespace="482757d7-26d1-43ca-924f-7189a9084a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010bf-ea3c-4a4e-83b6-aaf828419e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757d7-26d1-43ca-924f-7189a9084a0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173FB6-83AF-434C-91A3-BDE310BB24FD}">
  <ds:schemaRefs>
    <ds:schemaRef ds:uri="http://purl.org/dc/terms/"/>
    <ds:schemaRef ds:uri="482757d7-26d1-43ca-924f-7189a9084a0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5010bf-ea3c-4a4e-83b6-aaf828419e6f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6C10A7-34AD-45DF-8CB4-774F094A4D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830C4F-FAAD-4F82-AF81-7298BA63F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010bf-ea3c-4a4e-83b6-aaf828419e6f"/>
    <ds:schemaRef ds:uri="482757d7-26d1-43ca-924f-7189a9084a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2615</Words>
  <Application>Microsoft Office PowerPoint</Application>
  <PresentationFormat>Personnalisé</PresentationFormat>
  <Paragraphs>401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Segoe UI</vt:lpstr>
      <vt:lpstr>Segoe UI Light</vt:lpstr>
      <vt:lpstr>Segoe UI Symbol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KU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Jolien De Decker</dc:creator>
  <cp:lastModifiedBy>Pauline Degrave</cp:lastModifiedBy>
  <cp:revision>405</cp:revision>
  <dcterms:created xsi:type="dcterms:W3CDTF">2020-11-17T14:20:20Z</dcterms:created>
  <dcterms:modified xsi:type="dcterms:W3CDTF">2023-02-20T21:43:35Z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0x010100302631591F76674AA9160AE3BED824EF</vt:lpwstr>
  </property>
</Properties>
</file>