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69" r:id="rId2"/>
    <p:sldId id="257" r:id="rId3"/>
    <p:sldId id="382" r:id="rId4"/>
    <p:sldId id="387" r:id="rId5"/>
    <p:sldId id="377" r:id="rId6"/>
    <p:sldId id="379" r:id="rId7"/>
    <p:sldId id="380" r:id="rId8"/>
    <p:sldId id="381" r:id="rId9"/>
    <p:sldId id="410" r:id="rId10"/>
    <p:sldId id="383" r:id="rId11"/>
    <p:sldId id="391" r:id="rId12"/>
    <p:sldId id="384" r:id="rId13"/>
    <p:sldId id="385" r:id="rId14"/>
    <p:sldId id="392" r:id="rId15"/>
    <p:sldId id="393" r:id="rId16"/>
    <p:sldId id="401" r:id="rId17"/>
    <p:sldId id="396" r:id="rId18"/>
    <p:sldId id="397" r:id="rId19"/>
    <p:sldId id="341" r:id="rId20"/>
    <p:sldId id="398" r:id="rId21"/>
    <p:sldId id="399" r:id="rId22"/>
    <p:sldId id="400" r:id="rId23"/>
    <p:sldId id="402" r:id="rId24"/>
    <p:sldId id="405" r:id="rId25"/>
    <p:sldId id="403" r:id="rId26"/>
    <p:sldId id="290" r:id="rId27"/>
    <p:sldId id="404" r:id="rId28"/>
    <p:sldId id="406" r:id="rId29"/>
    <p:sldId id="324" r:id="rId30"/>
    <p:sldId id="408" r:id="rId31"/>
    <p:sldId id="314" r:id="rId32"/>
    <p:sldId id="411" r:id="rId33"/>
    <p:sldId id="376" r:id="rId34"/>
    <p:sldId id="409" r:id="rId35"/>
  </p:sldIdLst>
  <p:sldSz cx="8640763" cy="9906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0" userDrawn="1">
          <p15:clr>
            <a:srgbClr val="A4A3A4"/>
          </p15:clr>
        </p15:guide>
        <p15:guide id="2" pos="4989" userDrawn="1">
          <p15:clr>
            <a:srgbClr val="A4A3A4"/>
          </p15:clr>
        </p15:guide>
        <p15:guide id="3" orient="horz" pos="12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lien De Decker" initials="JDD" lastIdx="2" clrIdx="0">
    <p:extLst>
      <p:ext uri="{19B8F6BF-5375-455C-9EA6-DF929625EA0E}">
        <p15:presenceInfo xmlns:p15="http://schemas.microsoft.com/office/powerpoint/2012/main" userId="Jolien De Decker" providerId="None"/>
      </p:ext>
    </p:extLst>
  </p:cmAuthor>
  <p:cmAuthor id="2" name="Helga Van Loo" initials="HVL" lastIdx="14" clrIdx="1">
    <p:extLst>
      <p:ext uri="{19B8F6BF-5375-455C-9EA6-DF929625EA0E}">
        <p15:presenceInfo xmlns:p15="http://schemas.microsoft.com/office/powerpoint/2012/main" userId="S-1-5-21-4060015860-3155939536-3220560164-20930" providerId="AD"/>
      </p:ext>
    </p:extLst>
  </p:cmAuthor>
  <p:cmAuthor id="3" name="Jolien De Decker" initials="JDD [2]" lastIdx="1" clrIdx="2">
    <p:extLst>
      <p:ext uri="{19B8F6BF-5375-455C-9EA6-DF929625EA0E}">
        <p15:presenceInfo xmlns:p15="http://schemas.microsoft.com/office/powerpoint/2012/main" userId="S-1-5-21-4060015860-3155939536-3220560164-4269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8080"/>
    <a:srgbClr val="B7FAFF"/>
    <a:srgbClr val="0097A1"/>
    <a:srgbClr val="D6FEFE"/>
    <a:srgbClr val="F4F4F4"/>
    <a:srgbClr val="FF5300"/>
    <a:srgbClr val="DEEBEC"/>
    <a:srgbClr val="61F4FF"/>
    <a:srgbClr val="00C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5" autoAdjust="0"/>
    <p:restoredTop sz="94660"/>
  </p:normalViewPr>
  <p:slideViewPr>
    <p:cSldViewPr snapToGrid="0">
      <p:cViewPr varScale="1">
        <p:scale>
          <a:sx n="77" d="100"/>
          <a:sy n="77" d="100"/>
        </p:scale>
        <p:origin x="2940" y="114"/>
      </p:cViewPr>
      <p:guideLst>
        <p:guide orient="horz" pos="4640"/>
        <p:guide pos="4989"/>
        <p:guide orient="horz" pos="12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723726A9-651B-4FBB-950C-FC627E37EB37}" type="datetimeFigureOut">
              <a:rPr lang="de-DE" smtClean="0"/>
              <a:t>14.01.2023</a:t>
            </a:fld>
            <a:endParaRPr lang="de-DE"/>
          </a:p>
        </p:txBody>
      </p:sp>
      <p:sp>
        <p:nvSpPr>
          <p:cNvPr id="4" name="Folienbildplatzhalter 3"/>
          <p:cNvSpPr>
            <a:spLocks noGrp="1" noRot="1" noChangeAspect="1"/>
          </p:cNvSpPr>
          <p:nvPr>
            <p:ph type="sldImg" idx="2"/>
          </p:nvPr>
        </p:nvSpPr>
        <p:spPr>
          <a:xfrm>
            <a:off x="1874838" y="1241425"/>
            <a:ext cx="2919412"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BA61C6A-C1DF-4F69-BFE8-302E7ADE7297}" type="slidenum">
              <a:rPr lang="de-DE" smtClean="0"/>
              <a:t>‹Nr.›</a:t>
            </a:fld>
            <a:endParaRPr lang="de-DE"/>
          </a:p>
        </p:txBody>
      </p:sp>
    </p:spTree>
    <p:extLst>
      <p:ext uri="{BB962C8B-B14F-4D97-AF65-F5344CB8AC3E}">
        <p14:creationId xmlns:p14="http://schemas.microsoft.com/office/powerpoint/2010/main" val="250937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a:t>
            </a:fld>
            <a:endParaRPr lang="de-DE" dirty="0"/>
          </a:p>
        </p:txBody>
      </p:sp>
    </p:spTree>
    <p:extLst>
      <p:ext uri="{BB962C8B-B14F-4D97-AF65-F5344CB8AC3E}">
        <p14:creationId xmlns:p14="http://schemas.microsoft.com/office/powerpoint/2010/main" val="2298612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10</a:t>
            </a:fld>
            <a:endParaRPr lang="de-DE" dirty="0"/>
          </a:p>
        </p:txBody>
      </p:sp>
    </p:spTree>
    <p:extLst>
      <p:ext uri="{BB962C8B-B14F-4D97-AF65-F5344CB8AC3E}">
        <p14:creationId xmlns:p14="http://schemas.microsoft.com/office/powerpoint/2010/main" val="372808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11</a:t>
            </a:fld>
            <a:endParaRPr lang="de-DE" dirty="0"/>
          </a:p>
        </p:txBody>
      </p:sp>
    </p:spTree>
    <p:extLst>
      <p:ext uri="{BB962C8B-B14F-4D97-AF65-F5344CB8AC3E}">
        <p14:creationId xmlns:p14="http://schemas.microsoft.com/office/powerpoint/2010/main" val="3059898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12</a:t>
            </a:fld>
            <a:endParaRPr lang="de-DE" dirty="0"/>
          </a:p>
        </p:txBody>
      </p:sp>
    </p:spTree>
    <p:extLst>
      <p:ext uri="{BB962C8B-B14F-4D97-AF65-F5344CB8AC3E}">
        <p14:creationId xmlns:p14="http://schemas.microsoft.com/office/powerpoint/2010/main" val="1998651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13</a:t>
            </a:fld>
            <a:endParaRPr lang="de-DE" dirty="0"/>
          </a:p>
        </p:txBody>
      </p:sp>
    </p:spTree>
    <p:extLst>
      <p:ext uri="{BB962C8B-B14F-4D97-AF65-F5344CB8AC3E}">
        <p14:creationId xmlns:p14="http://schemas.microsoft.com/office/powerpoint/2010/main" val="2558608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14</a:t>
            </a:fld>
            <a:endParaRPr lang="de-DE" dirty="0"/>
          </a:p>
        </p:txBody>
      </p:sp>
    </p:spTree>
    <p:extLst>
      <p:ext uri="{BB962C8B-B14F-4D97-AF65-F5344CB8AC3E}">
        <p14:creationId xmlns:p14="http://schemas.microsoft.com/office/powerpoint/2010/main" val="2440555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15</a:t>
            </a:fld>
            <a:endParaRPr lang="de-DE" dirty="0"/>
          </a:p>
        </p:txBody>
      </p:sp>
    </p:spTree>
    <p:extLst>
      <p:ext uri="{BB962C8B-B14F-4D97-AF65-F5344CB8AC3E}">
        <p14:creationId xmlns:p14="http://schemas.microsoft.com/office/powerpoint/2010/main" val="3484007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16</a:t>
            </a:fld>
            <a:endParaRPr lang="de-DE" dirty="0"/>
          </a:p>
        </p:txBody>
      </p:sp>
    </p:spTree>
    <p:extLst>
      <p:ext uri="{BB962C8B-B14F-4D97-AF65-F5344CB8AC3E}">
        <p14:creationId xmlns:p14="http://schemas.microsoft.com/office/powerpoint/2010/main" val="1606236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17</a:t>
            </a:fld>
            <a:endParaRPr lang="de-DE"/>
          </a:p>
        </p:txBody>
      </p:sp>
    </p:spTree>
    <p:extLst>
      <p:ext uri="{BB962C8B-B14F-4D97-AF65-F5344CB8AC3E}">
        <p14:creationId xmlns:p14="http://schemas.microsoft.com/office/powerpoint/2010/main" val="3702598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18</a:t>
            </a:fld>
            <a:endParaRPr lang="de-DE"/>
          </a:p>
        </p:txBody>
      </p:sp>
    </p:spTree>
    <p:extLst>
      <p:ext uri="{BB962C8B-B14F-4D97-AF65-F5344CB8AC3E}">
        <p14:creationId xmlns:p14="http://schemas.microsoft.com/office/powerpoint/2010/main" val="3062459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19</a:t>
            </a:fld>
            <a:endParaRPr lang="de-DE"/>
          </a:p>
        </p:txBody>
      </p:sp>
    </p:spTree>
    <p:extLst>
      <p:ext uri="{BB962C8B-B14F-4D97-AF65-F5344CB8AC3E}">
        <p14:creationId xmlns:p14="http://schemas.microsoft.com/office/powerpoint/2010/main" val="229922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a:t>
            </a:fld>
            <a:endParaRPr lang="de-DE" dirty="0"/>
          </a:p>
        </p:txBody>
      </p:sp>
    </p:spTree>
    <p:extLst>
      <p:ext uri="{BB962C8B-B14F-4D97-AF65-F5344CB8AC3E}">
        <p14:creationId xmlns:p14="http://schemas.microsoft.com/office/powerpoint/2010/main" val="1718291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20</a:t>
            </a:fld>
            <a:endParaRPr lang="de-DE"/>
          </a:p>
        </p:txBody>
      </p:sp>
    </p:spTree>
    <p:extLst>
      <p:ext uri="{BB962C8B-B14F-4D97-AF65-F5344CB8AC3E}">
        <p14:creationId xmlns:p14="http://schemas.microsoft.com/office/powerpoint/2010/main" val="1289278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21</a:t>
            </a:fld>
            <a:endParaRPr lang="de-DE" dirty="0"/>
          </a:p>
        </p:txBody>
      </p:sp>
    </p:spTree>
    <p:extLst>
      <p:ext uri="{BB962C8B-B14F-4D97-AF65-F5344CB8AC3E}">
        <p14:creationId xmlns:p14="http://schemas.microsoft.com/office/powerpoint/2010/main" val="3808209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22</a:t>
            </a:fld>
            <a:endParaRPr lang="de-DE" dirty="0"/>
          </a:p>
        </p:txBody>
      </p:sp>
    </p:spTree>
    <p:extLst>
      <p:ext uri="{BB962C8B-B14F-4D97-AF65-F5344CB8AC3E}">
        <p14:creationId xmlns:p14="http://schemas.microsoft.com/office/powerpoint/2010/main" val="705503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23</a:t>
            </a:fld>
            <a:endParaRPr lang="de-DE" dirty="0"/>
          </a:p>
        </p:txBody>
      </p:sp>
    </p:spTree>
    <p:extLst>
      <p:ext uri="{BB962C8B-B14F-4D97-AF65-F5344CB8AC3E}">
        <p14:creationId xmlns:p14="http://schemas.microsoft.com/office/powerpoint/2010/main" val="2440041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24</a:t>
            </a:fld>
            <a:endParaRPr lang="de-DE" dirty="0"/>
          </a:p>
        </p:txBody>
      </p:sp>
    </p:spTree>
    <p:extLst>
      <p:ext uri="{BB962C8B-B14F-4D97-AF65-F5344CB8AC3E}">
        <p14:creationId xmlns:p14="http://schemas.microsoft.com/office/powerpoint/2010/main" val="3294131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25</a:t>
            </a:fld>
            <a:endParaRPr lang="de-DE" dirty="0"/>
          </a:p>
        </p:txBody>
      </p:sp>
    </p:spTree>
    <p:extLst>
      <p:ext uri="{BB962C8B-B14F-4D97-AF65-F5344CB8AC3E}">
        <p14:creationId xmlns:p14="http://schemas.microsoft.com/office/powerpoint/2010/main" val="540271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26</a:t>
            </a:fld>
            <a:endParaRPr lang="de-DE"/>
          </a:p>
        </p:txBody>
      </p:sp>
    </p:spTree>
    <p:extLst>
      <p:ext uri="{BB962C8B-B14F-4D97-AF65-F5344CB8AC3E}">
        <p14:creationId xmlns:p14="http://schemas.microsoft.com/office/powerpoint/2010/main" val="2922053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27</a:t>
            </a:fld>
            <a:endParaRPr lang="de-DE" dirty="0"/>
          </a:p>
        </p:txBody>
      </p:sp>
    </p:spTree>
    <p:extLst>
      <p:ext uri="{BB962C8B-B14F-4D97-AF65-F5344CB8AC3E}">
        <p14:creationId xmlns:p14="http://schemas.microsoft.com/office/powerpoint/2010/main" val="1948834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28</a:t>
            </a:fld>
            <a:endParaRPr lang="de-DE" dirty="0"/>
          </a:p>
        </p:txBody>
      </p:sp>
    </p:spTree>
    <p:extLst>
      <p:ext uri="{BB962C8B-B14F-4D97-AF65-F5344CB8AC3E}">
        <p14:creationId xmlns:p14="http://schemas.microsoft.com/office/powerpoint/2010/main" val="367382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29</a:t>
            </a:fld>
            <a:endParaRPr lang="de-DE"/>
          </a:p>
        </p:txBody>
      </p:sp>
    </p:spTree>
    <p:extLst>
      <p:ext uri="{BB962C8B-B14F-4D97-AF65-F5344CB8AC3E}">
        <p14:creationId xmlns:p14="http://schemas.microsoft.com/office/powerpoint/2010/main" val="30027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3</a:t>
            </a:fld>
            <a:endParaRPr lang="de-DE"/>
          </a:p>
        </p:txBody>
      </p:sp>
    </p:spTree>
    <p:extLst>
      <p:ext uri="{BB962C8B-B14F-4D97-AF65-F5344CB8AC3E}">
        <p14:creationId xmlns:p14="http://schemas.microsoft.com/office/powerpoint/2010/main" val="233113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30</a:t>
            </a:fld>
            <a:endParaRPr lang="de-DE"/>
          </a:p>
        </p:txBody>
      </p:sp>
    </p:spTree>
    <p:extLst>
      <p:ext uri="{BB962C8B-B14F-4D97-AF65-F5344CB8AC3E}">
        <p14:creationId xmlns:p14="http://schemas.microsoft.com/office/powerpoint/2010/main" val="3219643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31</a:t>
            </a:fld>
            <a:endParaRPr lang="de-DE"/>
          </a:p>
        </p:txBody>
      </p:sp>
    </p:spTree>
    <p:extLst>
      <p:ext uri="{BB962C8B-B14F-4D97-AF65-F5344CB8AC3E}">
        <p14:creationId xmlns:p14="http://schemas.microsoft.com/office/powerpoint/2010/main" val="1243520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32</a:t>
            </a:fld>
            <a:endParaRPr lang="de-DE" dirty="0"/>
          </a:p>
        </p:txBody>
      </p:sp>
    </p:spTree>
    <p:extLst>
      <p:ext uri="{BB962C8B-B14F-4D97-AF65-F5344CB8AC3E}">
        <p14:creationId xmlns:p14="http://schemas.microsoft.com/office/powerpoint/2010/main" val="1186461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33</a:t>
            </a:fld>
            <a:endParaRPr lang="de-DE"/>
          </a:p>
        </p:txBody>
      </p:sp>
    </p:spTree>
    <p:extLst>
      <p:ext uri="{BB962C8B-B14F-4D97-AF65-F5344CB8AC3E}">
        <p14:creationId xmlns:p14="http://schemas.microsoft.com/office/powerpoint/2010/main" val="3076309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BA61C6A-C1DF-4F69-BFE8-302E7ADE7297}" type="slidenum">
              <a:rPr lang="de-DE" smtClean="0"/>
              <a:t>34</a:t>
            </a:fld>
            <a:endParaRPr lang="de-DE"/>
          </a:p>
        </p:txBody>
      </p:sp>
    </p:spTree>
    <p:extLst>
      <p:ext uri="{BB962C8B-B14F-4D97-AF65-F5344CB8AC3E}">
        <p14:creationId xmlns:p14="http://schemas.microsoft.com/office/powerpoint/2010/main" val="361291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4</a:t>
            </a:fld>
            <a:endParaRPr lang="de-DE" dirty="0"/>
          </a:p>
        </p:txBody>
      </p:sp>
    </p:spTree>
    <p:extLst>
      <p:ext uri="{BB962C8B-B14F-4D97-AF65-F5344CB8AC3E}">
        <p14:creationId xmlns:p14="http://schemas.microsoft.com/office/powerpoint/2010/main" val="413147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5</a:t>
            </a:fld>
            <a:endParaRPr lang="de-DE" dirty="0"/>
          </a:p>
        </p:txBody>
      </p:sp>
    </p:spTree>
    <p:extLst>
      <p:ext uri="{BB962C8B-B14F-4D97-AF65-F5344CB8AC3E}">
        <p14:creationId xmlns:p14="http://schemas.microsoft.com/office/powerpoint/2010/main" val="12149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6</a:t>
            </a:fld>
            <a:endParaRPr lang="de-DE" dirty="0"/>
          </a:p>
        </p:txBody>
      </p:sp>
    </p:spTree>
    <p:extLst>
      <p:ext uri="{BB962C8B-B14F-4D97-AF65-F5344CB8AC3E}">
        <p14:creationId xmlns:p14="http://schemas.microsoft.com/office/powerpoint/2010/main" val="26694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7</a:t>
            </a:fld>
            <a:endParaRPr lang="de-DE" dirty="0"/>
          </a:p>
        </p:txBody>
      </p:sp>
    </p:spTree>
    <p:extLst>
      <p:ext uri="{BB962C8B-B14F-4D97-AF65-F5344CB8AC3E}">
        <p14:creationId xmlns:p14="http://schemas.microsoft.com/office/powerpoint/2010/main" val="370194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8</a:t>
            </a:fld>
            <a:endParaRPr lang="de-DE" dirty="0"/>
          </a:p>
        </p:txBody>
      </p:sp>
    </p:spTree>
    <p:extLst>
      <p:ext uri="{BB962C8B-B14F-4D97-AF65-F5344CB8AC3E}">
        <p14:creationId xmlns:p14="http://schemas.microsoft.com/office/powerpoint/2010/main" val="3441675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BA61C6A-C1DF-4F69-BFE8-302E7ADE7297}" type="slidenum">
              <a:rPr lang="de-DE" smtClean="0"/>
              <a:t>9</a:t>
            </a:fld>
            <a:endParaRPr lang="de-DE" dirty="0"/>
          </a:p>
        </p:txBody>
      </p:sp>
    </p:spTree>
    <p:extLst>
      <p:ext uri="{BB962C8B-B14F-4D97-AF65-F5344CB8AC3E}">
        <p14:creationId xmlns:p14="http://schemas.microsoft.com/office/powerpoint/2010/main" val="373611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1621191"/>
            <a:ext cx="7344649" cy="3448756"/>
          </a:xfrm>
        </p:spPr>
        <p:txBody>
          <a:bodyPr anchor="b"/>
          <a:lstStyle>
            <a:lvl1pPr algn="ctr">
              <a:defRPr sz="5670"/>
            </a:lvl1pPr>
          </a:lstStyle>
          <a:p>
            <a:r>
              <a:rPr lang="en-US"/>
              <a:t>Click to edit Master title style</a:t>
            </a:r>
            <a:endParaRPr lang="en-US" dirty="0"/>
          </a:p>
        </p:txBody>
      </p:sp>
      <p:sp>
        <p:nvSpPr>
          <p:cNvPr id="3" name="Subtitle 2"/>
          <p:cNvSpPr>
            <a:spLocks noGrp="1"/>
          </p:cNvSpPr>
          <p:nvPr>
            <p:ph type="subTitle" idx="1"/>
          </p:nvPr>
        </p:nvSpPr>
        <p:spPr>
          <a:xfrm>
            <a:off x="1080096" y="5202944"/>
            <a:ext cx="6480572" cy="2391656"/>
          </a:xfrm>
        </p:spPr>
        <p:txBody>
          <a:bodyPr/>
          <a:lstStyle>
            <a:lvl1pPr marL="0" indent="0" algn="ctr">
              <a:buNone/>
              <a:defRPr sz="2268"/>
            </a:lvl1pPr>
            <a:lvl2pPr marL="432054" indent="0" algn="ctr">
              <a:buNone/>
              <a:defRPr sz="1890"/>
            </a:lvl2pPr>
            <a:lvl3pPr marL="864108" indent="0" algn="ctr">
              <a:buNone/>
              <a:defRPr sz="1701"/>
            </a:lvl3pPr>
            <a:lvl4pPr marL="1296162" indent="0" algn="ctr">
              <a:buNone/>
              <a:defRPr sz="1512"/>
            </a:lvl4pPr>
            <a:lvl5pPr marL="1728216" indent="0" algn="ctr">
              <a:buNone/>
              <a:defRPr sz="1512"/>
            </a:lvl5pPr>
            <a:lvl6pPr marL="2160270" indent="0" algn="ctr">
              <a:buNone/>
              <a:defRPr sz="1512"/>
            </a:lvl6pPr>
            <a:lvl7pPr marL="2592324" indent="0" algn="ctr">
              <a:buNone/>
              <a:defRPr sz="1512"/>
            </a:lvl7pPr>
            <a:lvl8pPr marL="3024378" indent="0" algn="ctr">
              <a:buNone/>
              <a:defRPr sz="1512"/>
            </a:lvl8pPr>
            <a:lvl9pPr marL="3456432" indent="0" algn="ctr">
              <a:buNone/>
              <a:defRPr sz="151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14/01/2023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88900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14/01/2023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55178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3546" y="527403"/>
            <a:ext cx="1863165"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4053" y="527403"/>
            <a:ext cx="548148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14/01/2023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54061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14/01/2023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41720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9553" y="2469624"/>
            <a:ext cx="7452658" cy="4120620"/>
          </a:xfrm>
        </p:spPr>
        <p:txBody>
          <a:bodyPr anchor="b"/>
          <a:lstStyle>
            <a:lvl1pPr>
              <a:defRPr sz="5670"/>
            </a:lvl1pPr>
          </a:lstStyle>
          <a:p>
            <a:r>
              <a:rPr lang="en-US"/>
              <a:t>Click to edit Master title style</a:t>
            </a:r>
            <a:endParaRPr lang="en-US" dirty="0"/>
          </a:p>
        </p:txBody>
      </p:sp>
      <p:sp>
        <p:nvSpPr>
          <p:cNvPr id="3" name="Text Placeholder 2"/>
          <p:cNvSpPr>
            <a:spLocks noGrp="1"/>
          </p:cNvSpPr>
          <p:nvPr>
            <p:ph type="body" idx="1"/>
          </p:nvPr>
        </p:nvSpPr>
        <p:spPr>
          <a:xfrm>
            <a:off x="589553" y="6629226"/>
            <a:ext cx="7452658" cy="2166937"/>
          </a:xfrm>
        </p:spPr>
        <p:txBody>
          <a:bodyPr/>
          <a:lstStyle>
            <a:lvl1pPr marL="0" indent="0">
              <a:buNone/>
              <a:defRPr sz="2268">
                <a:solidFill>
                  <a:schemeClr val="tx1"/>
                </a:solidFill>
              </a:defRPr>
            </a:lvl1pPr>
            <a:lvl2pPr marL="432054" indent="0">
              <a:buNone/>
              <a:defRPr sz="1890">
                <a:solidFill>
                  <a:schemeClr val="tx1">
                    <a:tint val="75000"/>
                  </a:schemeClr>
                </a:solidFill>
              </a:defRPr>
            </a:lvl2pPr>
            <a:lvl3pPr marL="864108" indent="0">
              <a:buNone/>
              <a:defRPr sz="1701">
                <a:solidFill>
                  <a:schemeClr val="tx1">
                    <a:tint val="75000"/>
                  </a:schemeClr>
                </a:solidFill>
              </a:defRPr>
            </a:lvl3pPr>
            <a:lvl4pPr marL="1296162" indent="0">
              <a:buNone/>
              <a:defRPr sz="1512">
                <a:solidFill>
                  <a:schemeClr val="tx1">
                    <a:tint val="75000"/>
                  </a:schemeClr>
                </a:solidFill>
              </a:defRPr>
            </a:lvl4pPr>
            <a:lvl5pPr marL="1728216" indent="0">
              <a:buNone/>
              <a:defRPr sz="1512">
                <a:solidFill>
                  <a:schemeClr val="tx1">
                    <a:tint val="75000"/>
                  </a:schemeClr>
                </a:solidFill>
              </a:defRPr>
            </a:lvl5pPr>
            <a:lvl6pPr marL="2160270" indent="0">
              <a:buNone/>
              <a:defRPr sz="1512">
                <a:solidFill>
                  <a:schemeClr val="tx1">
                    <a:tint val="75000"/>
                  </a:schemeClr>
                </a:solidFill>
              </a:defRPr>
            </a:lvl6pPr>
            <a:lvl7pPr marL="2592324" indent="0">
              <a:buNone/>
              <a:defRPr sz="1512">
                <a:solidFill>
                  <a:schemeClr val="tx1">
                    <a:tint val="75000"/>
                  </a:schemeClr>
                </a:solidFill>
              </a:defRPr>
            </a:lvl7pPr>
            <a:lvl8pPr marL="3024378" indent="0">
              <a:buNone/>
              <a:defRPr sz="1512">
                <a:solidFill>
                  <a:schemeClr val="tx1">
                    <a:tint val="75000"/>
                  </a:schemeClr>
                </a:solidFill>
              </a:defRPr>
            </a:lvl8pPr>
            <a:lvl9pPr marL="3456432" indent="0">
              <a:buNone/>
              <a:defRPr sz="151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0DA0ED-BA87-4EED-96C7-55A7E2E44686}" type="datetimeFigureOut">
              <a:rPr lang="nl-BE" smtClean="0"/>
              <a:t>14/01/2023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46235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053" y="2637014"/>
            <a:ext cx="3672324"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74386" y="2637014"/>
            <a:ext cx="3672324"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DA0ED-BA87-4EED-96C7-55A7E2E44686}" type="datetimeFigureOut">
              <a:rPr lang="nl-BE" smtClean="0"/>
              <a:t>14/01/2023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95333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178" y="527405"/>
            <a:ext cx="7452658"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95179" y="2428347"/>
            <a:ext cx="3655447" cy="1190095"/>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Edit Master text styles</a:t>
            </a:r>
          </a:p>
        </p:txBody>
      </p:sp>
      <p:sp>
        <p:nvSpPr>
          <p:cNvPr id="4" name="Content Placeholder 3"/>
          <p:cNvSpPr>
            <a:spLocks noGrp="1"/>
          </p:cNvSpPr>
          <p:nvPr>
            <p:ph sz="half" idx="2"/>
          </p:nvPr>
        </p:nvSpPr>
        <p:spPr>
          <a:xfrm>
            <a:off x="595179" y="3618442"/>
            <a:ext cx="3655447"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74387" y="2428347"/>
            <a:ext cx="3673450" cy="1190095"/>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Edit Master text styles</a:t>
            </a:r>
          </a:p>
        </p:txBody>
      </p:sp>
      <p:sp>
        <p:nvSpPr>
          <p:cNvPr id="6" name="Content Placeholder 5"/>
          <p:cNvSpPr>
            <a:spLocks noGrp="1"/>
          </p:cNvSpPr>
          <p:nvPr>
            <p:ph sz="quarter" idx="4"/>
          </p:nvPr>
        </p:nvSpPr>
        <p:spPr>
          <a:xfrm>
            <a:off x="4374387" y="3618442"/>
            <a:ext cx="3673450"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DA0ED-BA87-4EED-96C7-55A7E2E44686}" type="datetimeFigureOut">
              <a:rPr lang="nl-BE" smtClean="0"/>
              <a:t>14/01/2023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48623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DA0ED-BA87-4EED-96C7-55A7E2E44686}" type="datetimeFigureOut">
              <a:rPr lang="nl-BE" smtClean="0"/>
              <a:t>14/01/2023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67502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DA0ED-BA87-4EED-96C7-55A7E2E44686}" type="datetimeFigureOut">
              <a:rPr lang="nl-BE" smtClean="0"/>
              <a:t>14/01/2023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413349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660400"/>
            <a:ext cx="2786871" cy="2311400"/>
          </a:xfrm>
        </p:spPr>
        <p:txBody>
          <a:bodyPr anchor="b"/>
          <a:lstStyle>
            <a:lvl1pPr>
              <a:defRPr sz="3024"/>
            </a:lvl1pPr>
          </a:lstStyle>
          <a:p>
            <a:r>
              <a:rPr lang="en-US"/>
              <a:t>Click to edit Master title style</a:t>
            </a:r>
            <a:endParaRPr lang="en-US" dirty="0"/>
          </a:p>
        </p:txBody>
      </p:sp>
      <p:sp>
        <p:nvSpPr>
          <p:cNvPr id="3" name="Content Placeholder 2"/>
          <p:cNvSpPr>
            <a:spLocks noGrp="1"/>
          </p:cNvSpPr>
          <p:nvPr>
            <p:ph idx="1"/>
          </p:nvPr>
        </p:nvSpPr>
        <p:spPr>
          <a:xfrm>
            <a:off x="3673450" y="1426283"/>
            <a:ext cx="4374386" cy="7039681"/>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5178" y="2971800"/>
            <a:ext cx="2786871" cy="5505627"/>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n-US"/>
              <a:t>Edit Master text styles</a:t>
            </a:r>
          </a:p>
        </p:txBody>
      </p:sp>
      <p:sp>
        <p:nvSpPr>
          <p:cNvPr id="5" name="Date Placeholder 4"/>
          <p:cNvSpPr>
            <a:spLocks noGrp="1"/>
          </p:cNvSpPr>
          <p:nvPr>
            <p:ph type="dt" sz="half" idx="10"/>
          </p:nvPr>
        </p:nvSpPr>
        <p:spPr/>
        <p:txBody>
          <a:bodyPr/>
          <a:lstStyle/>
          <a:p>
            <a:fld id="{460DA0ED-BA87-4EED-96C7-55A7E2E44686}" type="datetimeFigureOut">
              <a:rPr lang="nl-BE" smtClean="0"/>
              <a:t>14/01/2023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8583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660400"/>
            <a:ext cx="2786871" cy="2311400"/>
          </a:xfrm>
        </p:spPr>
        <p:txBody>
          <a:bodyPr anchor="b"/>
          <a:lstStyle>
            <a:lvl1pPr>
              <a:defRPr sz="3024"/>
            </a:lvl1pPr>
          </a:lstStyle>
          <a:p>
            <a:r>
              <a:rPr lang="en-US"/>
              <a:t>Click to edit Master title style</a:t>
            </a:r>
            <a:endParaRPr lang="en-US" dirty="0"/>
          </a:p>
        </p:txBody>
      </p:sp>
      <p:sp>
        <p:nvSpPr>
          <p:cNvPr id="3" name="Picture Placeholder 2"/>
          <p:cNvSpPr>
            <a:spLocks noGrp="1" noChangeAspect="1"/>
          </p:cNvSpPr>
          <p:nvPr>
            <p:ph type="pic" idx="1"/>
          </p:nvPr>
        </p:nvSpPr>
        <p:spPr>
          <a:xfrm>
            <a:off x="3673450" y="1426283"/>
            <a:ext cx="4374386" cy="7039681"/>
          </a:xfrm>
        </p:spPr>
        <p:txBody>
          <a:bodyPr anchor="t"/>
          <a:lstStyle>
            <a:lvl1pPr marL="0" indent="0">
              <a:buNone/>
              <a:defRPr sz="3024"/>
            </a:lvl1pPr>
            <a:lvl2pPr marL="432054" indent="0">
              <a:buNone/>
              <a:defRPr sz="2646"/>
            </a:lvl2pPr>
            <a:lvl3pPr marL="864108" indent="0">
              <a:buNone/>
              <a:defRPr sz="2268"/>
            </a:lvl3pPr>
            <a:lvl4pPr marL="1296162" indent="0">
              <a:buNone/>
              <a:defRPr sz="1890"/>
            </a:lvl4pPr>
            <a:lvl5pPr marL="1728216" indent="0">
              <a:buNone/>
              <a:defRPr sz="1890"/>
            </a:lvl5pPr>
            <a:lvl6pPr marL="2160270" indent="0">
              <a:buNone/>
              <a:defRPr sz="1890"/>
            </a:lvl6pPr>
            <a:lvl7pPr marL="2592324" indent="0">
              <a:buNone/>
              <a:defRPr sz="1890"/>
            </a:lvl7pPr>
            <a:lvl8pPr marL="3024378" indent="0">
              <a:buNone/>
              <a:defRPr sz="1890"/>
            </a:lvl8pPr>
            <a:lvl9pPr marL="3456432" indent="0">
              <a:buNone/>
              <a:defRPr sz="1890"/>
            </a:lvl9pPr>
          </a:lstStyle>
          <a:p>
            <a:r>
              <a:rPr lang="en-US"/>
              <a:t>Click icon to add picture</a:t>
            </a:r>
            <a:endParaRPr lang="en-US" dirty="0"/>
          </a:p>
        </p:txBody>
      </p:sp>
      <p:sp>
        <p:nvSpPr>
          <p:cNvPr id="4" name="Text Placeholder 3"/>
          <p:cNvSpPr>
            <a:spLocks noGrp="1"/>
          </p:cNvSpPr>
          <p:nvPr>
            <p:ph type="body" sz="half" idx="2"/>
          </p:nvPr>
        </p:nvSpPr>
        <p:spPr>
          <a:xfrm>
            <a:off x="595178" y="2971800"/>
            <a:ext cx="2786871" cy="5505627"/>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n-US"/>
              <a:t>Edit Master text styles</a:t>
            </a:r>
          </a:p>
        </p:txBody>
      </p:sp>
      <p:sp>
        <p:nvSpPr>
          <p:cNvPr id="5" name="Date Placeholder 4"/>
          <p:cNvSpPr>
            <a:spLocks noGrp="1"/>
          </p:cNvSpPr>
          <p:nvPr>
            <p:ph type="dt" sz="half" idx="10"/>
          </p:nvPr>
        </p:nvSpPr>
        <p:spPr/>
        <p:txBody>
          <a:bodyPr/>
          <a:lstStyle/>
          <a:p>
            <a:fld id="{460DA0ED-BA87-4EED-96C7-55A7E2E44686}" type="datetimeFigureOut">
              <a:rPr lang="nl-BE" smtClean="0"/>
              <a:t>14/01/2023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85992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527405"/>
            <a:ext cx="7452658"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053" y="2637014"/>
            <a:ext cx="7452658"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4052" y="9181397"/>
            <a:ext cx="1944172" cy="527403"/>
          </a:xfrm>
          <a:prstGeom prst="rect">
            <a:avLst/>
          </a:prstGeom>
        </p:spPr>
        <p:txBody>
          <a:bodyPr vert="horz" lIns="91440" tIns="45720" rIns="91440" bIns="45720" rtlCol="0" anchor="ctr"/>
          <a:lstStyle>
            <a:lvl1pPr algn="l">
              <a:defRPr sz="1134">
                <a:solidFill>
                  <a:schemeClr val="tx1">
                    <a:tint val="75000"/>
                  </a:schemeClr>
                </a:solidFill>
              </a:defRPr>
            </a:lvl1pPr>
          </a:lstStyle>
          <a:p>
            <a:fld id="{460DA0ED-BA87-4EED-96C7-55A7E2E44686}" type="datetimeFigureOut">
              <a:rPr lang="nl-BE" smtClean="0"/>
              <a:t>14/01/2023</a:t>
            </a:fld>
            <a:endParaRPr lang="nl-BE"/>
          </a:p>
        </p:txBody>
      </p:sp>
      <p:sp>
        <p:nvSpPr>
          <p:cNvPr id="5" name="Footer Placeholder 4"/>
          <p:cNvSpPr>
            <a:spLocks noGrp="1"/>
          </p:cNvSpPr>
          <p:nvPr>
            <p:ph type="ftr" sz="quarter" idx="3"/>
          </p:nvPr>
        </p:nvSpPr>
        <p:spPr>
          <a:xfrm>
            <a:off x="2862253" y="9181397"/>
            <a:ext cx="2916258" cy="527403"/>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102539" y="9181397"/>
            <a:ext cx="1944172" cy="527403"/>
          </a:xfrm>
          <a:prstGeom prst="rect">
            <a:avLst/>
          </a:prstGeom>
        </p:spPr>
        <p:txBody>
          <a:bodyPr vert="horz" lIns="91440" tIns="45720" rIns="91440" bIns="45720" rtlCol="0" anchor="ctr"/>
          <a:lstStyle>
            <a:lvl1pPr algn="r">
              <a:defRPr sz="1134">
                <a:solidFill>
                  <a:schemeClr val="tx1">
                    <a:tint val="75000"/>
                  </a:schemeClr>
                </a:solidFill>
              </a:defRPr>
            </a:lvl1pPr>
          </a:lstStyle>
          <a:p>
            <a:fld id="{C7D0D03A-6081-4245-8C0D-9AEA39BE9E94}" type="slidenum">
              <a:rPr lang="nl-BE" smtClean="0"/>
              <a:t>‹Nr.›</a:t>
            </a:fld>
            <a:endParaRPr lang="nl-BE"/>
          </a:p>
        </p:txBody>
      </p:sp>
    </p:spTree>
    <p:extLst>
      <p:ext uri="{BB962C8B-B14F-4D97-AF65-F5344CB8AC3E}">
        <p14:creationId xmlns:p14="http://schemas.microsoft.com/office/powerpoint/2010/main" val="2668259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64108"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27" indent="-216027" algn="l" defTabSz="864108"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81" indent="-216027" algn="l" defTabSz="864108"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135" indent="-216027" algn="l" defTabSz="864108"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18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243"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297"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351"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405"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45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108" rtl="0" eaLnBrk="1" latinLnBrk="0" hangingPunct="1">
        <a:defRPr sz="1701" kern="1200">
          <a:solidFill>
            <a:schemeClr val="tx1"/>
          </a:solidFill>
          <a:latin typeface="+mn-lt"/>
          <a:ea typeface="+mn-ea"/>
          <a:cs typeface="+mn-cs"/>
        </a:defRPr>
      </a:lvl1pPr>
      <a:lvl2pPr marL="432054" algn="l" defTabSz="864108" rtl="0" eaLnBrk="1" latinLnBrk="0" hangingPunct="1">
        <a:defRPr sz="1701" kern="1200">
          <a:solidFill>
            <a:schemeClr val="tx1"/>
          </a:solidFill>
          <a:latin typeface="+mn-lt"/>
          <a:ea typeface="+mn-ea"/>
          <a:cs typeface="+mn-cs"/>
        </a:defRPr>
      </a:lvl2pPr>
      <a:lvl3pPr marL="864108" algn="l" defTabSz="864108" rtl="0" eaLnBrk="1" latinLnBrk="0" hangingPunct="1">
        <a:defRPr sz="1701" kern="1200">
          <a:solidFill>
            <a:schemeClr val="tx1"/>
          </a:solidFill>
          <a:latin typeface="+mn-lt"/>
          <a:ea typeface="+mn-ea"/>
          <a:cs typeface="+mn-cs"/>
        </a:defRPr>
      </a:lvl3pPr>
      <a:lvl4pPr marL="1296162" algn="l" defTabSz="864108" rtl="0" eaLnBrk="1" latinLnBrk="0" hangingPunct="1">
        <a:defRPr sz="1701" kern="1200">
          <a:solidFill>
            <a:schemeClr val="tx1"/>
          </a:solidFill>
          <a:latin typeface="+mn-lt"/>
          <a:ea typeface="+mn-ea"/>
          <a:cs typeface="+mn-cs"/>
        </a:defRPr>
      </a:lvl4pPr>
      <a:lvl5pPr marL="1728216" algn="l" defTabSz="864108" rtl="0" eaLnBrk="1" latinLnBrk="0" hangingPunct="1">
        <a:defRPr sz="1701" kern="1200">
          <a:solidFill>
            <a:schemeClr val="tx1"/>
          </a:solidFill>
          <a:latin typeface="+mn-lt"/>
          <a:ea typeface="+mn-ea"/>
          <a:cs typeface="+mn-cs"/>
        </a:defRPr>
      </a:lvl5pPr>
      <a:lvl6pPr marL="2160270" algn="l" defTabSz="864108" rtl="0" eaLnBrk="1" latinLnBrk="0" hangingPunct="1">
        <a:defRPr sz="1701" kern="1200">
          <a:solidFill>
            <a:schemeClr val="tx1"/>
          </a:solidFill>
          <a:latin typeface="+mn-lt"/>
          <a:ea typeface="+mn-ea"/>
          <a:cs typeface="+mn-cs"/>
        </a:defRPr>
      </a:lvl6pPr>
      <a:lvl7pPr marL="2592324" algn="l" defTabSz="864108" rtl="0" eaLnBrk="1" latinLnBrk="0" hangingPunct="1">
        <a:defRPr sz="1701" kern="1200">
          <a:solidFill>
            <a:schemeClr val="tx1"/>
          </a:solidFill>
          <a:latin typeface="+mn-lt"/>
          <a:ea typeface="+mn-ea"/>
          <a:cs typeface="+mn-cs"/>
        </a:defRPr>
      </a:lvl7pPr>
      <a:lvl8pPr marL="3024378" algn="l" defTabSz="864108" rtl="0" eaLnBrk="1" latinLnBrk="0" hangingPunct="1">
        <a:defRPr sz="1701" kern="1200">
          <a:solidFill>
            <a:schemeClr val="tx1"/>
          </a:solidFill>
          <a:latin typeface="+mn-lt"/>
          <a:ea typeface="+mn-ea"/>
          <a:cs typeface="+mn-cs"/>
        </a:defRPr>
      </a:lvl8pPr>
      <a:lvl9pPr marL="3456432" algn="l" defTabSz="864108"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youtube.com/watch?v=Uz7tHGoZkho"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s://www.coffeeshop-relax.nl/soorten/amnesia-hash" TargetMode="External"/><Relationship Id="rId13" Type="http://schemas.openxmlformats.org/officeDocument/2006/relationships/hyperlink" Target="https://nos.nl/artikel/2363583-maar-weinig-gemeentes-controleren-op-coffeeshoptoeristen" TargetMode="External"/><Relationship Id="rId3" Type="http://schemas.openxmlformats.org/officeDocument/2006/relationships/hyperlink" Target="https://www.rtlnieuws.nl/nieuws/nederland/artikel/5301323/geen-wiet-meer-voor-toeristen-als-het-aan-amsterdam-ligt" TargetMode="External"/><Relationship Id="rId7" Type="http://schemas.openxmlformats.org/officeDocument/2006/relationships/hyperlink" Target="https://pixabay.com/de/photos/frau-kiffen-rauchen-drogen-rauch-4581469/" TargetMode="External"/><Relationship Id="rId12" Type="http://schemas.openxmlformats.org/officeDocument/2006/relationships/hyperlink" Target="https://www.rijksoverheid.nl/onderwerpen/drugs/gedoogbeleid-softdrugs-en-coffeeshops"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pixabay.com/de/photos/stoppen-drogen-s%c3%bcchtig-2785450/" TargetMode="External"/><Relationship Id="rId11" Type="http://schemas.openxmlformats.org/officeDocument/2006/relationships/hyperlink" Target="https://www.om.nl/documenten/vragen-en-antwoorden/wat-is-het-openbaar-ministerie" TargetMode="External"/><Relationship Id="rId5" Type="http://schemas.openxmlformats.org/officeDocument/2006/relationships/hyperlink" Target="https://pixabay.com/de/photos/marihuana-medizinisch-unkraut-mj-2248066/" TargetMode="External"/><Relationship Id="rId10" Type="http://schemas.openxmlformats.org/officeDocument/2006/relationships/hyperlink" Target="https://www.coffeeshop-relax.nl/media-resize/a15dc107f5e0305a380425a113555569/coffeeshop-relax-gallery-37.jpg" TargetMode="External"/><Relationship Id="rId4" Type="http://schemas.openxmlformats.org/officeDocument/2006/relationships/hyperlink" Target="https://pixabay.com/de/photos/marihuana-blatt-cannabis-blatt-5315557/" TargetMode="External"/><Relationship Id="rId9" Type="http://schemas.openxmlformats.org/officeDocument/2006/relationships/hyperlink" Target="https://mr-hanf.de/info/was-ist-amnesia-haze.html" TargetMode="External"/><Relationship Id="rId1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hyperlink" Target="https://www.spiegel.de/panorama/justiz/wie-die-niederlande-mit-naiver-drogenpolitik-die-mafia-gross-machten-kaese-koks-und-killer-a-f124c1ca-f177-482c-a7e5-1ab165a98b04" TargetMode="External"/><Relationship Id="rId3" Type="http://schemas.openxmlformats.org/officeDocument/2006/relationships/hyperlink" Target="https://www.handelsblatt.com/politik/international/drogenpolitik-in-holland-darfst-du-kiffen-aber-coffeeshops-duerfen-kein-gras-kaufen/26300262.html" TargetMode="External"/><Relationship Id="rId7" Type="http://schemas.openxmlformats.org/officeDocument/2006/relationships/hyperlink" Target="https://www.jellinek.nl/vraag-antwoord/wat-zijn-argumenten-voor-en-tegen-legaliserin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s://www.nationaledrugmonitor.nl/cannabis-internationale-vergelijking/" TargetMode="External"/><Relationship Id="rId5" Type="http://schemas.openxmlformats.org/officeDocument/2006/relationships/hyperlink" Target="https://www.emcdda.europa.eu/system/files/publications/13838/2021.2256_NL_020906.pdf" TargetMode="External"/><Relationship Id="rId4" Type="http://schemas.openxmlformats.org/officeDocument/2006/relationships/hyperlink" Target="https://www.youtube.com/watch?v=Uz7tHGoZkho"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Rounded Corners 68">
            <a:extLst>
              <a:ext uri="{FF2B5EF4-FFF2-40B4-BE49-F238E27FC236}">
                <a16:creationId xmlns:a16="http://schemas.microsoft.com/office/drawing/2014/main" id="{AAB196EB-579C-406E-8D62-7E1D9CCE183D}"/>
              </a:ext>
            </a:extLst>
          </p:cNvPr>
          <p:cNvSpPr/>
          <p:nvPr/>
        </p:nvSpPr>
        <p:spPr>
          <a:xfrm>
            <a:off x="7490666" y="295495"/>
            <a:ext cx="1022350" cy="1028985"/>
          </a:xfrm>
          <a:prstGeom prst="roundRect">
            <a:avLst>
              <a:gd name="adj" fmla="val 16441"/>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8" name="Rectangle: Rounded Corners 7">
            <a:extLst>
              <a:ext uri="{FF2B5EF4-FFF2-40B4-BE49-F238E27FC236}">
                <a16:creationId xmlns:a16="http://schemas.microsoft.com/office/drawing/2014/main" id="{E8F85B2C-391D-4A1F-8B4B-6409CCA5E502}"/>
              </a:ext>
            </a:extLst>
          </p:cNvPr>
          <p:cNvSpPr/>
          <p:nvPr/>
        </p:nvSpPr>
        <p:spPr>
          <a:xfrm>
            <a:off x="296943" y="289082"/>
            <a:ext cx="914400" cy="1028985"/>
          </a:xfrm>
          <a:prstGeom prst="roundRect">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9" name="Rectangle 28">
            <a:extLst>
              <a:ext uri="{FF2B5EF4-FFF2-40B4-BE49-F238E27FC236}">
                <a16:creationId xmlns:a16="http://schemas.microsoft.com/office/drawing/2014/main" id="{B2B932C9-8EF2-4567-B50D-1FCB0774D7E7}"/>
              </a:ext>
            </a:extLst>
          </p:cNvPr>
          <p:cNvSpPr/>
          <p:nvPr/>
        </p:nvSpPr>
        <p:spPr>
          <a:xfrm>
            <a:off x="3907215" y="6634092"/>
            <a:ext cx="4538736" cy="1507862"/>
          </a:xfrm>
          <a:prstGeom prst="rect">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 name="Rectangle 17">
            <a:extLst>
              <a:ext uri="{FF2B5EF4-FFF2-40B4-BE49-F238E27FC236}">
                <a16:creationId xmlns:a16="http://schemas.microsoft.com/office/drawing/2014/main" id="{2EC6E040-B62A-43C5-A9BB-A4035C4C1DB4}"/>
              </a:ext>
            </a:extLst>
          </p:cNvPr>
          <p:cNvSpPr/>
          <p:nvPr/>
        </p:nvSpPr>
        <p:spPr>
          <a:xfrm>
            <a:off x="485774" y="290409"/>
            <a:ext cx="4658339" cy="1028985"/>
          </a:xfrm>
          <a:prstGeom prst="rect">
            <a:avLst/>
          </a:prstGeom>
          <a:solidFill>
            <a:srgbClr val="009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8" name="Rectangle 77">
            <a:extLst>
              <a:ext uri="{FF2B5EF4-FFF2-40B4-BE49-F238E27FC236}">
                <a16:creationId xmlns:a16="http://schemas.microsoft.com/office/drawing/2014/main" id="{9CAEB51A-6AEF-4717-98D9-8C0F5FA95BF8}"/>
              </a:ext>
            </a:extLst>
          </p:cNvPr>
          <p:cNvSpPr/>
          <p:nvPr/>
        </p:nvSpPr>
        <p:spPr>
          <a:xfrm>
            <a:off x="7559388" y="1993324"/>
            <a:ext cx="953628" cy="1328162"/>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Rectangle 13">
            <a:extLst>
              <a:ext uri="{FF2B5EF4-FFF2-40B4-BE49-F238E27FC236}">
                <a16:creationId xmlns:a16="http://schemas.microsoft.com/office/drawing/2014/main" id="{A7EA1313-F46A-4CE8-947A-2E2CD683878A}"/>
              </a:ext>
            </a:extLst>
          </p:cNvPr>
          <p:cNvSpPr/>
          <p:nvPr/>
        </p:nvSpPr>
        <p:spPr>
          <a:xfrm>
            <a:off x="6050049" y="1989738"/>
            <a:ext cx="1436892" cy="1331328"/>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7" name="Rectangle 76">
            <a:extLst>
              <a:ext uri="{FF2B5EF4-FFF2-40B4-BE49-F238E27FC236}">
                <a16:creationId xmlns:a16="http://schemas.microsoft.com/office/drawing/2014/main" id="{8D550342-052E-49F8-A090-935F31178BC4}"/>
              </a:ext>
            </a:extLst>
          </p:cNvPr>
          <p:cNvSpPr/>
          <p:nvPr/>
        </p:nvSpPr>
        <p:spPr>
          <a:xfrm>
            <a:off x="3893660" y="1993324"/>
            <a:ext cx="2083942" cy="1331328"/>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5" name="Rectangle: Rounded Corners 24">
            <a:extLst>
              <a:ext uri="{FF2B5EF4-FFF2-40B4-BE49-F238E27FC236}">
                <a16:creationId xmlns:a16="http://schemas.microsoft.com/office/drawing/2014/main" id="{19E959F6-543D-4CAC-A3A7-2CA63FE872B3}"/>
              </a:ext>
            </a:extLst>
          </p:cNvPr>
          <p:cNvSpPr/>
          <p:nvPr/>
        </p:nvSpPr>
        <p:spPr>
          <a:xfrm>
            <a:off x="295484" y="2632038"/>
            <a:ext cx="3452025" cy="11762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2" name="Rectangle: Rounded Corners 1">
            <a:extLst>
              <a:ext uri="{FF2B5EF4-FFF2-40B4-BE49-F238E27FC236}">
                <a16:creationId xmlns:a16="http://schemas.microsoft.com/office/drawing/2014/main" id="{1B2CB99F-AB36-4FF1-8ABA-ABF915B135AF}"/>
              </a:ext>
            </a:extLst>
          </p:cNvPr>
          <p:cNvSpPr/>
          <p:nvPr/>
        </p:nvSpPr>
        <p:spPr>
          <a:xfrm>
            <a:off x="305595" y="1533669"/>
            <a:ext cx="3452025" cy="9362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13" name="Rounded Rectangle 12"/>
          <p:cNvSpPr/>
          <p:nvPr/>
        </p:nvSpPr>
        <p:spPr>
          <a:xfrm>
            <a:off x="3896804" y="1558722"/>
            <a:ext cx="4616212" cy="375910"/>
          </a:xfrm>
          <a:prstGeom prst="roundRect">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6" name="Pentagon 15"/>
          <p:cNvSpPr/>
          <p:nvPr/>
        </p:nvSpPr>
        <p:spPr>
          <a:xfrm>
            <a:off x="305599" y="1707693"/>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22" name="TextBox 21"/>
          <p:cNvSpPr txBox="1"/>
          <p:nvPr/>
        </p:nvSpPr>
        <p:spPr>
          <a:xfrm>
            <a:off x="653785" y="1572177"/>
            <a:ext cx="423460" cy="707886"/>
          </a:xfrm>
          <a:prstGeom prst="rect">
            <a:avLst/>
          </a:prstGeom>
          <a:noFill/>
        </p:spPr>
        <p:txBody>
          <a:bodyPr wrap="square" rtlCol="0">
            <a:spAutoFit/>
          </a:bodyPr>
          <a:lstStyle/>
          <a:p>
            <a:r>
              <a:rPr lang="en-US" sz="4000" dirty="0">
                <a:solidFill>
                  <a:schemeClr val="bg1"/>
                </a:solidFill>
              </a:rPr>
              <a:t>1</a:t>
            </a:r>
            <a:endParaRPr lang="nl-BE" sz="4000" dirty="0">
              <a:solidFill>
                <a:schemeClr val="bg1"/>
              </a:solidFill>
            </a:endParaRPr>
          </a:p>
        </p:txBody>
      </p:sp>
      <p:sp>
        <p:nvSpPr>
          <p:cNvPr id="26" name="TextBox 25"/>
          <p:cNvSpPr txBox="1"/>
          <p:nvPr/>
        </p:nvSpPr>
        <p:spPr>
          <a:xfrm>
            <a:off x="3929956" y="7099725"/>
            <a:ext cx="4347595" cy="923330"/>
          </a:xfrm>
          <a:prstGeom prst="rect">
            <a:avLst/>
          </a:prstGeom>
          <a:noFill/>
        </p:spPr>
        <p:txBody>
          <a:bodyPr wrap="square" rtlCol="0">
            <a:spAutoFit/>
          </a:bodyPr>
          <a:lstStyle/>
          <a:p>
            <a:pPr algn="just"/>
            <a:r>
              <a:rPr lang="nl-NL" dirty="0">
                <a:latin typeface="Segoe UI Light" panose="020B0502040204020203" pitchFamily="34" charset="0"/>
                <a:cs typeface="Segoe UI Light" panose="020B0502040204020203" pitchFamily="34" charset="0"/>
              </a:rPr>
              <a:t>Op de volgende slides vind je uitgewerkt lesmateriaal. Alles is bewerkbaar. Knip, plak, kopieer en pas aan naar hartenlust. </a:t>
            </a:r>
          </a:p>
        </p:txBody>
      </p:sp>
      <p:sp>
        <p:nvSpPr>
          <p:cNvPr id="27" name="TextBox 26"/>
          <p:cNvSpPr txBox="1"/>
          <p:nvPr/>
        </p:nvSpPr>
        <p:spPr>
          <a:xfrm>
            <a:off x="1236649" y="1625798"/>
            <a:ext cx="2510860" cy="800219"/>
          </a:xfrm>
          <a:prstGeom prst="rect">
            <a:avLst/>
          </a:prstGeom>
          <a:noFill/>
          <a:ln>
            <a:noFill/>
          </a:ln>
        </p:spPr>
        <p:txBody>
          <a:bodyPr wrap="square" rtlCol="0">
            <a:spAutoFit/>
          </a:bodyPr>
          <a:lstStyle/>
          <a:p>
            <a:r>
              <a:rPr lang="nl-NL" b="1" dirty="0">
                <a:latin typeface="Segoe UI" panose="020B0502040204020203" pitchFamily="34" charset="0"/>
                <a:cs typeface="Segoe UI" panose="020B0502040204020203" pitchFamily="34" charset="0"/>
              </a:rPr>
              <a:t>VOORAF</a:t>
            </a:r>
          </a:p>
          <a:p>
            <a:r>
              <a:rPr lang="nl-NL" sz="1400" dirty="0">
                <a:latin typeface="Segoe UI" panose="020B0502040204020203" pitchFamily="34" charset="0"/>
                <a:cs typeface="Segoe UI" panose="020B0502040204020203" pitchFamily="34" charset="0"/>
              </a:rPr>
              <a:t>Screenshots: Drugssituatie in Nederland</a:t>
            </a:r>
          </a:p>
        </p:txBody>
      </p:sp>
      <p:sp>
        <p:nvSpPr>
          <p:cNvPr id="37" name="TextBox 36"/>
          <p:cNvSpPr txBox="1"/>
          <p:nvPr/>
        </p:nvSpPr>
        <p:spPr>
          <a:xfrm>
            <a:off x="295484" y="485372"/>
            <a:ext cx="4823281" cy="584775"/>
          </a:xfrm>
          <a:prstGeom prst="rect">
            <a:avLst/>
          </a:prstGeom>
          <a:noFill/>
        </p:spPr>
        <p:txBody>
          <a:bodyPr wrap="square" rtlCol="0">
            <a:spAutoFit/>
          </a:bodyPr>
          <a:lstStyle/>
          <a:p>
            <a:pPr algn="ctr"/>
            <a:r>
              <a:rPr lang="nl-NL" sz="3200" dirty="0">
                <a:solidFill>
                  <a:schemeClr val="bg1"/>
                </a:solidFill>
                <a:latin typeface="Segoe UI Black" panose="020B0A02040204020203" pitchFamily="34" charset="0"/>
                <a:ea typeface="Segoe UI Black" panose="020B0A02040204020203" pitchFamily="34" charset="0"/>
                <a:cs typeface="Aharoni" panose="020B0604020202020204" pitchFamily="2" charset="-79"/>
              </a:rPr>
              <a:t>Drugs en drugsbeleid</a:t>
            </a:r>
          </a:p>
        </p:txBody>
      </p:sp>
      <p:sp>
        <p:nvSpPr>
          <p:cNvPr id="28" name="Pentagon 15">
            <a:extLst>
              <a:ext uri="{FF2B5EF4-FFF2-40B4-BE49-F238E27FC236}">
                <a16:creationId xmlns:a16="http://schemas.microsoft.com/office/drawing/2014/main" id="{69DD6DAA-57E0-4A45-AB27-05A5A04BB6F8}"/>
              </a:ext>
            </a:extLst>
          </p:cNvPr>
          <p:cNvSpPr/>
          <p:nvPr/>
        </p:nvSpPr>
        <p:spPr>
          <a:xfrm>
            <a:off x="295489" y="2818139"/>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31" name="TextBox 30">
            <a:extLst>
              <a:ext uri="{FF2B5EF4-FFF2-40B4-BE49-F238E27FC236}">
                <a16:creationId xmlns:a16="http://schemas.microsoft.com/office/drawing/2014/main" id="{AF6761B5-F9D9-4E4E-BCE5-6166E0593B63}"/>
              </a:ext>
            </a:extLst>
          </p:cNvPr>
          <p:cNvSpPr txBox="1"/>
          <p:nvPr/>
        </p:nvSpPr>
        <p:spPr>
          <a:xfrm>
            <a:off x="616204" y="2699874"/>
            <a:ext cx="423460" cy="707886"/>
          </a:xfrm>
          <a:prstGeom prst="rect">
            <a:avLst/>
          </a:prstGeom>
          <a:noFill/>
        </p:spPr>
        <p:txBody>
          <a:bodyPr wrap="square" rtlCol="0">
            <a:spAutoFit/>
          </a:bodyPr>
          <a:lstStyle/>
          <a:p>
            <a:r>
              <a:rPr lang="en-US" sz="4000" dirty="0">
                <a:solidFill>
                  <a:schemeClr val="bg1"/>
                </a:solidFill>
              </a:rPr>
              <a:t>2</a:t>
            </a:r>
            <a:endParaRPr lang="nl-BE" sz="4000" dirty="0">
              <a:solidFill>
                <a:schemeClr val="bg1"/>
              </a:solidFill>
            </a:endParaRPr>
          </a:p>
        </p:txBody>
      </p:sp>
      <p:sp>
        <p:nvSpPr>
          <p:cNvPr id="34" name="Rectangle: Rounded Corners 33">
            <a:extLst>
              <a:ext uri="{FF2B5EF4-FFF2-40B4-BE49-F238E27FC236}">
                <a16:creationId xmlns:a16="http://schemas.microsoft.com/office/drawing/2014/main" id="{D77C8F25-0286-448C-87F6-F25D355546F1}"/>
              </a:ext>
            </a:extLst>
          </p:cNvPr>
          <p:cNvSpPr/>
          <p:nvPr/>
        </p:nvSpPr>
        <p:spPr>
          <a:xfrm>
            <a:off x="295484" y="3966783"/>
            <a:ext cx="3452025" cy="12087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38" name="Pentagon 15">
            <a:extLst>
              <a:ext uri="{FF2B5EF4-FFF2-40B4-BE49-F238E27FC236}">
                <a16:creationId xmlns:a16="http://schemas.microsoft.com/office/drawing/2014/main" id="{8BB74B91-3AE0-4504-945B-CF74930B2531}"/>
              </a:ext>
            </a:extLst>
          </p:cNvPr>
          <p:cNvSpPr/>
          <p:nvPr/>
        </p:nvSpPr>
        <p:spPr>
          <a:xfrm>
            <a:off x="295489" y="412783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39" name="TextBox 38">
            <a:extLst>
              <a:ext uri="{FF2B5EF4-FFF2-40B4-BE49-F238E27FC236}">
                <a16:creationId xmlns:a16="http://schemas.microsoft.com/office/drawing/2014/main" id="{93BE7C93-C442-482A-840A-4028FE8BB222}"/>
              </a:ext>
            </a:extLst>
          </p:cNvPr>
          <p:cNvSpPr txBox="1"/>
          <p:nvPr/>
        </p:nvSpPr>
        <p:spPr>
          <a:xfrm>
            <a:off x="616204" y="4009566"/>
            <a:ext cx="423460" cy="707886"/>
          </a:xfrm>
          <a:prstGeom prst="rect">
            <a:avLst/>
          </a:prstGeom>
          <a:noFill/>
        </p:spPr>
        <p:txBody>
          <a:bodyPr wrap="square" rtlCol="0">
            <a:spAutoFit/>
          </a:bodyPr>
          <a:lstStyle/>
          <a:p>
            <a:r>
              <a:rPr lang="en-US" sz="4000" dirty="0">
                <a:solidFill>
                  <a:schemeClr val="bg1"/>
                </a:solidFill>
              </a:rPr>
              <a:t>3</a:t>
            </a:r>
            <a:endParaRPr lang="nl-BE" sz="4000" dirty="0">
              <a:solidFill>
                <a:schemeClr val="bg1"/>
              </a:solidFill>
            </a:endParaRPr>
          </a:p>
        </p:txBody>
      </p:sp>
      <p:sp>
        <p:nvSpPr>
          <p:cNvPr id="40" name="Rectangle: Rounded Corners 39">
            <a:extLst>
              <a:ext uri="{FF2B5EF4-FFF2-40B4-BE49-F238E27FC236}">
                <a16:creationId xmlns:a16="http://schemas.microsoft.com/office/drawing/2014/main" id="{36C8BD99-761C-41DA-9B4A-D4B08E3855ED}"/>
              </a:ext>
            </a:extLst>
          </p:cNvPr>
          <p:cNvSpPr/>
          <p:nvPr/>
        </p:nvSpPr>
        <p:spPr>
          <a:xfrm>
            <a:off x="295484" y="5322256"/>
            <a:ext cx="3452025" cy="1305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42" name="Pentagon 15">
            <a:extLst>
              <a:ext uri="{FF2B5EF4-FFF2-40B4-BE49-F238E27FC236}">
                <a16:creationId xmlns:a16="http://schemas.microsoft.com/office/drawing/2014/main" id="{CAF4D033-84C7-44A9-9A2B-B89AEA83B053}"/>
              </a:ext>
            </a:extLst>
          </p:cNvPr>
          <p:cNvSpPr/>
          <p:nvPr/>
        </p:nvSpPr>
        <p:spPr>
          <a:xfrm>
            <a:off x="295489" y="5470778"/>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65" name="Rectangle: Rounded Corners 64">
            <a:extLst>
              <a:ext uri="{FF2B5EF4-FFF2-40B4-BE49-F238E27FC236}">
                <a16:creationId xmlns:a16="http://schemas.microsoft.com/office/drawing/2014/main" id="{EEA00168-1802-4398-8DD1-52E0E44267E2}"/>
              </a:ext>
            </a:extLst>
          </p:cNvPr>
          <p:cNvSpPr/>
          <p:nvPr/>
        </p:nvSpPr>
        <p:spPr>
          <a:xfrm>
            <a:off x="3929956" y="8246165"/>
            <a:ext cx="4492041" cy="1376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43" name="TextBox 42">
            <a:extLst>
              <a:ext uri="{FF2B5EF4-FFF2-40B4-BE49-F238E27FC236}">
                <a16:creationId xmlns:a16="http://schemas.microsoft.com/office/drawing/2014/main" id="{ECD8E588-D533-4292-8195-36E861778FBE}"/>
              </a:ext>
            </a:extLst>
          </p:cNvPr>
          <p:cNvSpPr txBox="1"/>
          <p:nvPr/>
        </p:nvSpPr>
        <p:spPr>
          <a:xfrm>
            <a:off x="616204" y="5327461"/>
            <a:ext cx="423460" cy="707886"/>
          </a:xfrm>
          <a:prstGeom prst="rect">
            <a:avLst/>
          </a:prstGeom>
          <a:noFill/>
        </p:spPr>
        <p:txBody>
          <a:bodyPr wrap="square" rtlCol="0">
            <a:spAutoFit/>
          </a:bodyPr>
          <a:lstStyle/>
          <a:p>
            <a:r>
              <a:rPr lang="en-US" sz="4000" dirty="0">
                <a:solidFill>
                  <a:schemeClr val="bg1"/>
                </a:solidFill>
              </a:rPr>
              <a:t>4</a:t>
            </a:r>
            <a:endParaRPr lang="nl-BE" sz="4000" dirty="0">
              <a:solidFill>
                <a:schemeClr val="bg1"/>
              </a:solidFill>
            </a:endParaRPr>
          </a:p>
        </p:txBody>
      </p:sp>
      <p:sp>
        <p:nvSpPr>
          <p:cNvPr id="44" name="Rectangle: Rounded Corners 43">
            <a:extLst>
              <a:ext uri="{FF2B5EF4-FFF2-40B4-BE49-F238E27FC236}">
                <a16:creationId xmlns:a16="http://schemas.microsoft.com/office/drawing/2014/main" id="{8855D9C3-CE00-4921-AE95-CAA0D19E0523}"/>
              </a:ext>
            </a:extLst>
          </p:cNvPr>
          <p:cNvSpPr/>
          <p:nvPr/>
        </p:nvSpPr>
        <p:spPr>
          <a:xfrm>
            <a:off x="305594" y="6783164"/>
            <a:ext cx="3452025" cy="1305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46" name="Pentagon 15">
            <a:extLst>
              <a:ext uri="{FF2B5EF4-FFF2-40B4-BE49-F238E27FC236}">
                <a16:creationId xmlns:a16="http://schemas.microsoft.com/office/drawing/2014/main" id="{1E207147-B162-453A-AAF1-F0955FCD129A}"/>
              </a:ext>
            </a:extLst>
          </p:cNvPr>
          <p:cNvSpPr/>
          <p:nvPr/>
        </p:nvSpPr>
        <p:spPr>
          <a:xfrm>
            <a:off x="305599" y="6944212"/>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47" name="TextBox 46">
            <a:extLst>
              <a:ext uri="{FF2B5EF4-FFF2-40B4-BE49-F238E27FC236}">
                <a16:creationId xmlns:a16="http://schemas.microsoft.com/office/drawing/2014/main" id="{32D996AF-3198-4B8B-B47A-0276EF953B94}"/>
              </a:ext>
            </a:extLst>
          </p:cNvPr>
          <p:cNvSpPr txBox="1"/>
          <p:nvPr/>
        </p:nvSpPr>
        <p:spPr>
          <a:xfrm>
            <a:off x="626314" y="6825947"/>
            <a:ext cx="423460" cy="707886"/>
          </a:xfrm>
          <a:prstGeom prst="rect">
            <a:avLst/>
          </a:prstGeom>
          <a:noFill/>
        </p:spPr>
        <p:txBody>
          <a:bodyPr wrap="square" rtlCol="0">
            <a:spAutoFit/>
          </a:bodyPr>
          <a:lstStyle/>
          <a:p>
            <a:r>
              <a:rPr lang="en-US" sz="4000" dirty="0">
                <a:solidFill>
                  <a:schemeClr val="bg1"/>
                </a:solidFill>
              </a:rPr>
              <a:t>5</a:t>
            </a:r>
            <a:endParaRPr lang="nl-BE" sz="4000" dirty="0">
              <a:solidFill>
                <a:schemeClr val="bg1"/>
              </a:solidFill>
            </a:endParaRPr>
          </a:p>
        </p:txBody>
      </p:sp>
      <p:sp>
        <p:nvSpPr>
          <p:cNvPr id="5" name="TextBox 4">
            <a:extLst>
              <a:ext uri="{FF2B5EF4-FFF2-40B4-BE49-F238E27FC236}">
                <a16:creationId xmlns:a16="http://schemas.microsoft.com/office/drawing/2014/main" id="{825A3ED0-E0C2-478E-95AD-F307EC64FE87}"/>
              </a:ext>
            </a:extLst>
          </p:cNvPr>
          <p:cNvSpPr txBox="1"/>
          <p:nvPr/>
        </p:nvSpPr>
        <p:spPr>
          <a:xfrm>
            <a:off x="3952089" y="1555016"/>
            <a:ext cx="3452025" cy="369332"/>
          </a:xfrm>
          <a:prstGeom prst="rect">
            <a:avLst/>
          </a:prstGeom>
          <a:noFill/>
          <a:ln>
            <a:noFill/>
          </a:ln>
        </p:spPr>
        <p:txBody>
          <a:bodyPr wrap="square" rtlCol="0">
            <a:spAutoFit/>
          </a:bodyPr>
          <a:lstStyle/>
          <a:p>
            <a:r>
              <a:rPr lang="en-US" b="1" dirty="0">
                <a:solidFill>
                  <a:schemeClr val="bg1"/>
                </a:solidFill>
              </a:rPr>
              <a:t>IN EEN NOTENDOP:</a:t>
            </a:r>
          </a:p>
        </p:txBody>
      </p:sp>
      <p:sp>
        <p:nvSpPr>
          <p:cNvPr id="6" name="TextBox 5">
            <a:extLst>
              <a:ext uri="{FF2B5EF4-FFF2-40B4-BE49-F238E27FC236}">
                <a16:creationId xmlns:a16="http://schemas.microsoft.com/office/drawing/2014/main" id="{E1D9D959-83F0-40D6-91EA-BD18BD40857B}"/>
              </a:ext>
            </a:extLst>
          </p:cNvPr>
          <p:cNvSpPr txBox="1"/>
          <p:nvPr/>
        </p:nvSpPr>
        <p:spPr>
          <a:xfrm>
            <a:off x="3974054" y="1987704"/>
            <a:ext cx="1976827" cy="1261884"/>
          </a:xfrm>
          <a:prstGeom prst="rect">
            <a:avLst/>
          </a:prstGeom>
          <a:noFill/>
        </p:spPr>
        <p:txBody>
          <a:bodyPr wrap="square" rtlCol="0">
            <a:spAutoFit/>
          </a:bodyPr>
          <a:lstStyle/>
          <a:p>
            <a:r>
              <a:rPr lang="en-US" sz="1600" b="1" dirty="0">
                <a:solidFill>
                  <a:srgbClr val="353B3C"/>
                </a:solidFill>
                <a:latin typeface="Segoe UI Light" panose="020B0502040204020203" pitchFamily="34" charset="0"/>
                <a:cs typeface="Segoe UI Light" panose="020B0502040204020203" pitchFamily="34" charset="0"/>
              </a:rPr>
              <a:t>VAARDIGHEDEN</a:t>
            </a:r>
          </a:p>
          <a:p>
            <a:pPr marL="285750" indent="-285750">
              <a:buFont typeface="Wingdings" panose="05000000000000000000" pitchFamily="2" charset="2"/>
              <a:buChar char="ü"/>
            </a:pPr>
            <a:r>
              <a:rPr lang="nl-NL" sz="1500" dirty="0">
                <a:solidFill>
                  <a:srgbClr val="353B3C"/>
                </a:solidFill>
                <a:latin typeface="Segoe UI Light" panose="020B0502040204020203" pitchFamily="34" charset="0"/>
                <a:cs typeface="Segoe UI Light" panose="020B0502040204020203" pitchFamily="34" charset="0"/>
              </a:rPr>
              <a:t>kijken &amp; luisteren</a:t>
            </a:r>
          </a:p>
          <a:p>
            <a:pPr marL="285750" indent="-285750">
              <a:buFont typeface="Wingdings" panose="05000000000000000000" pitchFamily="2" charset="2"/>
              <a:buChar char="ü"/>
            </a:pPr>
            <a:r>
              <a:rPr lang="nl-NL" sz="1500" dirty="0">
                <a:solidFill>
                  <a:srgbClr val="353B3C"/>
                </a:solidFill>
                <a:latin typeface="Segoe UI Light" panose="020B0502040204020203" pitchFamily="34" charset="0"/>
                <a:cs typeface="Segoe UI Light" panose="020B0502040204020203" pitchFamily="34" charset="0"/>
              </a:rPr>
              <a:t>spreken</a:t>
            </a:r>
          </a:p>
          <a:p>
            <a:pPr marL="285750" indent="-285750">
              <a:buFont typeface="Wingdings" panose="05000000000000000000" pitchFamily="2" charset="2"/>
              <a:buChar char="ü"/>
            </a:pPr>
            <a:r>
              <a:rPr lang="nl-NL" sz="1500" dirty="0">
                <a:solidFill>
                  <a:srgbClr val="353B3C"/>
                </a:solidFill>
                <a:latin typeface="Segoe UI Light" panose="020B0502040204020203" pitchFamily="34" charset="0"/>
                <a:cs typeface="Segoe UI Light" panose="020B0502040204020203" pitchFamily="34" charset="0"/>
              </a:rPr>
              <a:t>lezen</a:t>
            </a:r>
          </a:p>
          <a:p>
            <a:pPr marL="285750" indent="-285750">
              <a:buFont typeface="Wingdings" panose="05000000000000000000" pitchFamily="2" charset="2"/>
              <a:buChar char="ü"/>
            </a:pPr>
            <a:r>
              <a:rPr lang="nl-NL" sz="1500" dirty="0">
                <a:solidFill>
                  <a:srgbClr val="353B3C"/>
                </a:solidFill>
                <a:latin typeface="Segoe UI Light" panose="020B0502040204020203" pitchFamily="34" charset="0"/>
                <a:cs typeface="Segoe UI Light" panose="020B0502040204020203" pitchFamily="34" charset="0"/>
              </a:rPr>
              <a:t>schrijven</a:t>
            </a:r>
          </a:p>
        </p:txBody>
      </p:sp>
      <p:sp>
        <p:nvSpPr>
          <p:cNvPr id="48" name="TextBox 47">
            <a:extLst>
              <a:ext uri="{FF2B5EF4-FFF2-40B4-BE49-F238E27FC236}">
                <a16:creationId xmlns:a16="http://schemas.microsoft.com/office/drawing/2014/main" id="{6EAA667B-7B51-474E-902C-44C302C26783}"/>
              </a:ext>
            </a:extLst>
          </p:cNvPr>
          <p:cNvSpPr txBox="1"/>
          <p:nvPr/>
        </p:nvSpPr>
        <p:spPr>
          <a:xfrm>
            <a:off x="6062749" y="1997627"/>
            <a:ext cx="1446553" cy="1077218"/>
          </a:xfrm>
          <a:prstGeom prst="rect">
            <a:avLst/>
          </a:prstGeom>
          <a:noFill/>
        </p:spPr>
        <p:txBody>
          <a:bodyPr wrap="square" rtlCol="0">
            <a:spAutoFit/>
          </a:bodyPr>
          <a:lstStyle/>
          <a:p>
            <a:r>
              <a:rPr lang="nl-NL" sz="1600" b="1" dirty="0">
                <a:solidFill>
                  <a:srgbClr val="353B3C"/>
                </a:solidFill>
                <a:latin typeface="Segoe UI Light" panose="020B0502040204020203" pitchFamily="34" charset="0"/>
                <a:cs typeface="Segoe UI Light" panose="020B0502040204020203" pitchFamily="34" charset="0"/>
              </a:rPr>
              <a:t>THEMA’S</a:t>
            </a:r>
          </a:p>
          <a:p>
            <a:r>
              <a:rPr lang="nl-NL" sz="1600" dirty="0">
                <a:solidFill>
                  <a:srgbClr val="353B3C"/>
                </a:solidFill>
                <a:latin typeface="Segoe UI Light" panose="020B0502040204020203" pitchFamily="34" charset="0"/>
                <a:cs typeface="Segoe UI Light" panose="020B0502040204020203" pitchFamily="34" charset="0"/>
              </a:rPr>
              <a:t>Drugsbeleid in Nederland, “Wietproef”</a:t>
            </a:r>
          </a:p>
        </p:txBody>
      </p:sp>
      <p:sp>
        <p:nvSpPr>
          <p:cNvPr id="52" name="TextBox 51">
            <a:extLst>
              <a:ext uri="{FF2B5EF4-FFF2-40B4-BE49-F238E27FC236}">
                <a16:creationId xmlns:a16="http://schemas.microsoft.com/office/drawing/2014/main" id="{3F4D3896-A0F3-4E74-A633-4077316529B7}"/>
              </a:ext>
            </a:extLst>
          </p:cNvPr>
          <p:cNvSpPr txBox="1"/>
          <p:nvPr/>
        </p:nvSpPr>
        <p:spPr>
          <a:xfrm>
            <a:off x="7559388" y="1986007"/>
            <a:ext cx="953628" cy="584775"/>
          </a:xfrm>
          <a:prstGeom prst="rect">
            <a:avLst/>
          </a:prstGeom>
          <a:noFill/>
        </p:spPr>
        <p:txBody>
          <a:bodyPr wrap="square" rtlCol="0">
            <a:spAutoFit/>
          </a:bodyPr>
          <a:lstStyle/>
          <a:p>
            <a:r>
              <a:rPr lang="en-US" sz="1600" b="1" dirty="0">
                <a:solidFill>
                  <a:srgbClr val="353B3C"/>
                </a:solidFill>
                <a:latin typeface="Segoe UI Light" panose="020B0502040204020203" pitchFamily="34" charset="0"/>
                <a:cs typeface="Segoe UI Light" panose="020B0502040204020203" pitchFamily="34" charset="0"/>
              </a:rPr>
              <a:t>NIVEAU</a:t>
            </a:r>
            <a:r>
              <a:rPr lang="en-US" sz="1600" dirty="0">
                <a:solidFill>
                  <a:srgbClr val="353B3C"/>
                </a:solidFill>
                <a:latin typeface="Segoe UI Light" panose="020B0502040204020203" pitchFamily="34" charset="0"/>
                <a:cs typeface="Segoe UI Light" panose="020B0502040204020203" pitchFamily="34" charset="0"/>
              </a:rPr>
              <a:t> B2</a:t>
            </a:r>
            <a:endParaRPr lang="nl-BE" sz="1600" dirty="0">
              <a:solidFill>
                <a:srgbClr val="353B3C"/>
              </a:solidFill>
              <a:latin typeface="Segoe UI Light" panose="020B0502040204020203" pitchFamily="34" charset="0"/>
              <a:cs typeface="Segoe UI Light" panose="020B0502040204020203" pitchFamily="34" charset="0"/>
            </a:endParaRPr>
          </a:p>
        </p:txBody>
      </p:sp>
      <p:pic>
        <p:nvPicPr>
          <p:cNvPr id="10" name="Picture 9">
            <a:extLst>
              <a:ext uri="{FF2B5EF4-FFF2-40B4-BE49-F238E27FC236}">
                <a16:creationId xmlns:a16="http://schemas.microsoft.com/office/drawing/2014/main" id="{519E01A6-310E-41F3-953C-9CF53578FFEB}"/>
              </a:ext>
            </a:extLst>
          </p:cNvPr>
          <p:cNvPicPr>
            <a:picLocks noChangeAspect="1"/>
          </p:cNvPicPr>
          <p:nvPr/>
        </p:nvPicPr>
        <p:blipFill>
          <a:blip r:embed="rId3"/>
          <a:stretch>
            <a:fillRect/>
          </a:stretch>
        </p:blipFill>
        <p:spPr>
          <a:xfrm>
            <a:off x="4660552" y="8274709"/>
            <a:ext cx="1220293" cy="1220293"/>
          </a:xfrm>
          <a:prstGeom prst="rect">
            <a:avLst/>
          </a:prstGeom>
        </p:spPr>
      </p:pic>
      <p:sp>
        <p:nvSpPr>
          <p:cNvPr id="53" name="TextBox 52">
            <a:extLst>
              <a:ext uri="{FF2B5EF4-FFF2-40B4-BE49-F238E27FC236}">
                <a16:creationId xmlns:a16="http://schemas.microsoft.com/office/drawing/2014/main" id="{4EB42114-AEF0-4EEF-8A74-7FA52FEBA1A8}"/>
              </a:ext>
            </a:extLst>
          </p:cNvPr>
          <p:cNvSpPr txBox="1"/>
          <p:nvPr/>
        </p:nvSpPr>
        <p:spPr>
          <a:xfrm>
            <a:off x="1226539" y="2692602"/>
            <a:ext cx="2517495" cy="1015663"/>
          </a:xfrm>
          <a:prstGeom prst="rect">
            <a:avLst/>
          </a:prstGeom>
          <a:noFill/>
          <a:ln>
            <a:noFill/>
          </a:ln>
        </p:spPr>
        <p:txBody>
          <a:bodyPr wrap="square" rtlCol="0">
            <a:spAutoFit/>
          </a:bodyPr>
          <a:lstStyle/>
          <a:p>
            <a:r>
              <a:rPr lang="en-US" b="1" dirty="0">
                <a:latin typeface="Segoe UI" panose="020B0502040204020203" pitchFamily="34" charset="0"/>
                <a:cs typeface="Segoe UI" panose="020B0502040204020203" pitchFamily="34" charset="0"/>
              </a:rPr>
              <a:t>WOORDENSCHAT</a:t>
            </a:r>
          </a:p>
          <a:p>
            <a:r>
              <a:rPr lang="nl-NL" sz="1400" dirty="0">
                <a:latin typeface="Segoe UI" panose="020B0502040204020203" pitchFamily="34" charset="0"/>
                <a:cs typeface="Segoe UI" panose="020B0502040204020203" pitchFamily="34" charset="0"/>
              </a:rPr>
              <a:t>Belangrijke woorden rond het thema “drugs” (voorbereiding voor deel 3)</a:t>
            </a:r>
            <a:endParaRPr lang="nl-BE" b="1" dirty="0">
              <a:latin typeface="Segoe UI Light" panose="020B0502040204020203" pitchFamily="34" charset="0"/>
              <a:cs typeface="Segoe UI Light" panose="020B0502040204020203" pitchFamily="34" charset="0"/>
            </a:endParaRPr>
          </a:p>
        </p:txBody>
      </p:sp>
      <p:sp>
        <p:nvSpPr>
          <p:cNvPr id="54" name="TextBox 53">
            <a:extLst>
              <a:ext uri="{FF2B5EF4-FFF2-40B4-BE49-F238E27FC236}">
                <a16:creationId xmlns:a16="http://schemas.microsoft.com/office/drawing/2014/main" id="{F61EAC63-91F3-4973-B4CC-89E68CF66F60}"/>
              </a:ext>
            </a:extLst>
          </p:cNvPr>
          <p:cNvSpPr txBox="1"/>
          <p:nvPr/>
        </p:nvSpPr>
        <p:spPr>
          <a:xfrm>
            <a:off x="1226539" y="4040230"/>
            <a:ext cx="2520970" cy="1015663"/>
          </a:xfrm>
          <a:prstGeom prst="rect">
            <a:avLst/>
          </a:prstGeom>
          <a:noFill/>
          <a:ln>
            <a:noFill/>
          </a:ln>
        </p:spPr>
        <p:txBody>
          <a:bodyPr wrap="square" rtlCol="0">
            <a:spAutoFit/>
          </a:bodyPr>
          <a:lstStyle/>
          <a:p>
            <a:r>
              <a:rPr lang="en-US" b="1" dirty="0">
                <a:latin typeface="Segoe UI" panose="020B0502040204020203" pitchFamily="34" charset="0"/>
                <a:cs typeface="Segoe UI" panose="020B0502040204020203" pitchFamily="34" charset="0"/>
              </a:rPr>
              <a:t>LEZEN &amp; SPREKEN</a:t>
            </a:r>
            <a:endParaRPr lang="en-US" b="1" dirty="0">
              <a:latin typeface="Segoe UI Light" panose="020B0502040204020203" pitchFamily="34" charset="0"/>
              <a:cs typeface="Segoe UI Light" panose="020B0502040204020203" pitchFamily="34" charset="0"/>
            </a:endParaRPr>
          </a:p>
          <a:p>
            <a:r>
              <a:rPr lang="nl-NL" sz="1400" dirty="0">
                <a:latin typeface="Segoe UI" panose="020B0502040204020203" pitchFamily="34" charset="0"/>
                <a:cs typeface="Segoe UI" panose="020B0502040204020203" pitchFamily="34" charset="0"/>
              </a:rPr>
              <a:t>Drugsbeleid in Nederland, goede en foute stellingen, vergelijking met eigen land</a:t>
            </a:r>
          </a:p>
        </p:txBody>
      </p:sp>
      <p:sp>
        <p:nvSpPr>
          <p:cNvPr id="55" name="TextBox 54">
            <a:extLst>
              <a:ext uri="{FF2B5EF4-FFF2-40B4-BE49-F238E27FC236}">
                <a16:creationId xmlns:a16="http://schemas.microsoft.com/office/drawing/2014/main" id="{6D13B8BB-45A6-4B70-AB50-07CBD1A16F88}"/>
              </a:ext>
            </a:extLst>
          </p:cNvPr>
          <p:cNvSpPr txBox="1"/>
          <p:nvPr/>
        </p:nvSpPr>
        <p:spPr>
          <a:xfrm>
            <a:off x="1251565" y="5326230"/>
            <a:ext cx="2520970" cy="1231106"/>
          </a:xfrm>
          <a:prstGeom prst="rect">
            <a:avLst/>
          </a:prstGeom>
          <a:noFill/>
          <a:ln>
            <a:noFill/>
          </a:ln>
        </p:spPr>
        <p:txBody>
          <a:bodyPr wrap="square" rtlCol="0">
            <a:spAutoFit/>
          </a:bodyPr>
          <a:lstStyle/>
          <a:p>
            <a:r>
              <a:rPr lang="nl-NL" b="1" dirty="0">
                <a:latin typeface="Segoe UI" panose="020B0502040204020203" pitchFamily="34" charset="0"/>
                <a:cs typeface="Segoe UI" panose="020B0502040204020203" pitchFamily="34" charset="0"/>
              </a:rPr>
              <a:t>KIJKEN &amp; LUISTEREN</a:t>
            </a:r>
          </a:p>
          <a:p>
            <a:r>
              <a:rPr lang="nl-NL" sz="1400" dirty="0">
                <a:latin typeface="Segoe UI" panose="020B0502040204020203" pitchFamily="34" charset="0"/>
                <a:cs typeface="Segoe UI" panose="020B0502040204020203" pitchFamily="34" charset="0"/>
              </a:rPr>
              <a:t>Achterdeurproblematiek coffeeshops, legalisering van drugshandel, wietexperiment en problemen ermee</a:t>
            </a:r>
          </a:p>
        </p:txBody>
      </p:sp>
      <p:sp>
        <p:nvSpPr>
          <p:cNvPr id="56" name="TextBox 55">
            <a:extLst>
              <a:ext uri="{FF2B5EF4-FFF2-40B4-BE49-F238E27FC236}">
                <a16:creationId xmlns:a16="http://schemas.microsoft.com/office/drawing/2014/main" id="{BAF50794-5960-43E0-A152-DFCF06A2F218}"/>
              </a:ext>
            </a:extLst>
          </p:cNvPr>
          <p:cNvSpPr txBox="1"/>
          <p:nvPr/>
        </p:nvSpPr>
        <p:spPr>
          <a:xfrm>
            <a:off x="1223064" y="6830153"/>
            <a:ext cx="2520970" cy="1231106"/>
          </a:xfrm>
          <a:prstGeom prst="rect">
            <a:avLst/>
          </a:prstGeom>
          <a:noFill/>
          <a:ln>
            <a:noFill/>
          </a:ln>
        </p:spPr>
        <p:txBody>
          <a:bodyPr wrap="square" rtlCol="0">
            <a:spAutoFit/>
          </a:bodyPr>
          <a:lstStyle/>
          <a:p>
            <a:r>
              <a:rPr lang="nl-NL" b="1" dirty="0">
                <a:latin typeface="Segoe UI" panose="020B0502040204020203" pitchFamily="34" charset="0"/>
                <a:cs typeface="Segoe UI" panose="020B0502040204020203" pitchFamily="34" charset="0"/>
              </a:rPr>
              <a:t>LEZEN &amp; SPREKEN </a:t>
            </a:r>
          </a:p>
          <a:p>
            <a:r>
              <a:rPr lang="nl-NL" sz="1400" dirty="0">
                <a:latin typeface="Segoe UI" panose="020B0502040204020203" pitchFamily="34" charset="0"/>
                <a:cs typeface="Segoe UI" panose="020B0502040204020203" pitchFamily="34" charset="0"/>
              </a:rPr>
              <a:t>Drugsgebruik in Nederland en in andere Europese landen; werken met statistische gegevens</a:t>
            </a:r>
            <a:endParaRPr lang="nl-NL" b="1" dirty="0">
              <a:latin typeface="Segoe UI Light" panose="020B0502040204020203" pitchFamily="34" charset="0"/>
              <a:cs typeface="Segoe UI Light" panose="020B0502040204020203" pitchFamily="34" charset="0"/>
            </a:endParaRPr>
          </a:p>
        </p:txBody>
      </p:sp>
      <p:sp>
        <p:nvSpPr>
          <p:cNvPr id="57" name="Rectangle: Rounded Corners 56">
            <a:extLst>
              <a:ext uri="{FF2B5EF4-FFF2-40B4-BE49-F238E27FC236}">
                <a16:creationId xmlns:a16="http://schemas.microsoft.com/office/drawing/2014/main" id="{A88D3C6C-D348-405C-A4F3-E83DBAA749A7}"/>
              </a:ext>
            </a:extLst>
          </p:cNvPr>
          <p:cNvSpPr/>
          <p:nvPr/>
        </p:nvSpPr>
        <p:spPr>
          <a:xfrm>
            <a:off x="335047" y="8235037"/>
            <a:ext cx="3422572" cy="13805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58" name="Pentagon 15">
            <a:extLst>
              <a:ext uri="{FF2B5EF4-FFF2-40B4-BE49-F238E27FC236}">
                <a16:creationId xmlns:a16="http://schemas.microsoft.com/office/drawing/2014/main" id="{FE593567-D276-4D6D-9E00-5A6EC2DEBAC3}"/>
              </a:ext>
            </a:extLst>
          </p:cNvPr>
          <p:cNvSpPr/>
          <p:nvPr/>
        </p:nvSpPr>
        <p:spPr>
          <a:xfrm>
            <a:off x="335051" y="8421137"/>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59" name="TextBox 58">
            <a:extLst>
              <a:ext uri="{FF2B5EF4-FFF2-40B4-BE49-F238E27FC236}">
                <a16:creationId xmlns:a16="http://schemas.microsoft.com/office/drawing/2014/main" id="{DE8DA8ED-32D3-4B00-8FC6-8B0AC5A86F20}"/>
              </a:ext>
            </a:extLst>
          </p:cNvPr>
          <p:cNvSpPr txBox="1"/>
          <p:nvPr/>
        </p:nvSpPr>
        <p:spPr>
          <a:xfrm>
            <a:off x="655766" y="8302872"/>
            <a:ext cx="423460" cy="707886"/>
          </a:xfrm>
          <a:prstGeom prst="rect">
            <a:avLst/>
          </a:prstGeom>
          <a:noFill/>
        </p:spPr>
        <p:txBody>
          <a:bodyPr wrap="square" rtlCol="0">
            <a:spAutoFit/>
          </a:bodyPr>
          <a:lstStyle/>
          <a:p>
            <a:r>
              <a:rPr lang="en-US" sz="4000" dirty="0">
                <a:solidFill>
                  <a:schemeClr val="bg1"/>
                </a:solidFill>
              </a:rPr>
              <a:t>6</a:t>
            </a:r>
            <a:endParaRPr lang="nl-BE" sz="4000" dirty="0">
              <a:solidFill>
                <a:schemeClr val="bg1"/>
              </a:solidFill>
            </a:endParaRPr>
          </a:p>
        </p:txBody>
      </p:sp>
      <p:sp>
        <p:nvSpPr>
          <p:cNvPr id="60" name="TextBox 59">
            <a:extLst>
              <a:ext uri="{FF2B5EF4-FFF2-40B4-BE49-F238E27FC236}">
                <a16:creationId xmlns:a16="http://schemas.microsoft.com/office/drawing/2014/main" id="{4060F53D-720E-4891-B770-694D8B169392}"/>
              </a:ext>
            </a:extLst>
          </p:cNvPr>
          <p:cNvSpPr txBox="1"/>
          <p:nvPr/>
        </p:nvSpPr>
        <p:spPr>
          <a:xfrm>
            <a:off x="1261673" y="8335882"/>
            <a:ext cx="2520970" cy="1292662"/>
          </a:xfrm>
          <a:prstGeom prst="rect">
            <a:avLst/>
          </a:prstGeom>
          <a:noFill/>
          <a:ln>
            <a:noFill/>
          </a:ln>
        </p:spPr>
        <p:txBody>
          <a:bodyPr wrap="square" rtlCol="0">
            <a:spAutoFit/>
          </a:bodyPr>
          <a:lstStyle/>
          <a:p>
            <a:r>
              <a:rPr lang="nl-NL" b="1" dirty="0">
                <a:latin typeface="Segoe UI" panose="020B0502040204020203" pitchFamily="34" charset="0"/>
                <a:cs typeface="Segoe UI" panose="020B0502040204020203" pitchFamily="34" charset="0"/>
              </a:rPr>
              <a:t>LEZEN, SPREKEN &amp; SCHRIJVEN</a:t>
            </a:r>
          </a:p>
          <a:p>
            <a:r>
              <a:rPr lang="nl-NL" sz="1400" dirty="0">
                <a:latin typeface="Segoe UI" panose="020B0502040204020203" pitchFamily="34" charset="0"/>
                <a:cs typeface="Segoe UI" panose="020B0502040204020203" pitchFamily="34" charset="0"/>
              </a:rPr>
              <a:t>Argumenten voor en tegen het legaliseren van drugs; discussie; commentaar</a:t>
            </a:r>
            <a:endParaRPr lang="nl-NL" dirty="0">
              <a:latin typeface="Segoe UI Light" panose="020B0502040204020203" pitchFamily="34" charset="0"/>
              <a:cs typeface="Segoe UI Light" panose="020B0502040204020203" pitchFamily="34" charset="0"/>
            </a:endParaRPr>
          </a:p>
        </p:txBody>
      </p:sp>
      <p:grpSp>
        <p:nvGrpSpPr>
          <p:cNvPr id="4" name="Group 3">
            <a:extLst>
              <a:ext uri="{FF2B5EF4-FFF2-40B4-BE49-F238E27FC236}">
                <a16:creationId xmlns:a16="http://schemas.microsoft.com/office/drawing/2014/main" id="{3078BF11-16F1-4F6B-8B1D-723EBD85ED4D}"/>
              </a:ext>
            </a:extLst>
          </p:cNvPr>
          <p:cNvGrpSpPr/>
          <p:nvPr/>
        </p:nvGrpSpPr>
        <p:grpSpPr>
          <a:xfrm>
            <a:off x="3907215" y="3455201"/>
            <a:ext cx="356101" cy="347682"/>
            <a:chOff x="3907215" y="3388743"/>
            <a:chExt cx="356101" cy="360000"/>
          </a:xfrm>
        </p:grpSpPr>
        <p:cxnSp>
          <p:nvCxnSpPr>
            <p:cNvPr id="12" name="Straight Connector 11">
              <a:extLst>
                <a:ext uri="{FF2B5EF4-FFF2-40B4-BE49-F238E27FC236}">
                  <a16:creationId xmlns:a16="http://schemas.microsoft.com/office/drawing/2014/main" id="{871A9A9B-3EE3-4C91-A5CB-9F35CE2D81EE}"/>
                </a:ext>
              </a:extLst>
            </p:cNvPr>
            <p:cNvCxnSpPr>
              <a:cxnSpLocks/>
            </p:cNvCxnSpPr>
            <p:nvPr/>
          </p:nvCxnSpPr>
          <p:spPr>
            <a:xfrm>
              <a:off x="3945223" y="3388743"/>
              <a:ext cx="0" cy="36000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3CCA024-87DD-4019-A8CC-87614E13EC1C}"/>
                </a:ext>
              </a:extLst>
            </p:cNvPr>
            <p:cNvCxnSpPr>
              <a:cxnSpLocks/>
            </p:cNvCxnSpPr>
            <p:nvPr/>
          </p:nvCxnSpPr>
          <p:spPr>
            <a:xfrm flipH="1">
              <a:off x="3907215" y="3388743"/>
              <a:ext cx="356101" cy="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6D66D1F7-5C48-44D5-903E-F08B3F3A1019}"/>
              </a:ext>
            </a:extLst>
          </p:cNvPr>
          <p:cNvPicPr>
            <a:picLocks noChangeAspect="1"/>
          </p:cNvPicPr>
          <p:nvPr/>
        </p:nvPicPr>
        <p:blipFill>
          <a:blip r:embed="rId4"/>
          <a:stretch>
            <a:fillRect/>
          </a:stretch>
        </p:blipFill>
        <p:spPr>
          <a:xfrm rot="16200000">
            <a:off x="3938383" y="6140842"/>
            <a:ext cx="382714" cy="445047"/>
          </a:xfrm>
          <a:prstGeom prst="rect">
            <a:avLst/>
          </a:prstGeom>
        </p:spPr>
      </p:pic>
      <p:pic>
        <p:nvPicPr>
          <p:cNvPr id="73" name="Picture 72">
            <a:extLst>
              <a:ext uri="{FF2B5EF4-FFF2-40B4-BE49-F238E27FC236}">
                <a16:creationId xmlns:a16="http://schemas.microsoft.com/office/drawing/2014/main" id="{92F98BCC-AC2D-4A18-9C35-68184E317AB0}"/>
              </a:ext>
            </a:extLst>
          </p:cNvPr>
          <p:cNvPicPr>
            <a:picLocks noChangeAspect="1"/>
          </p:cNvPicPr>
          <p:nvPr/>
        </p:nvPicPr>
        <p:blipFill>
          <a:blip r:embed="rId4"/>
          <a:stretch>
            <a:fillRect/>
          </a:stretch>
        </p:blipFill>
        <p:spPr>
          <a:xfrm rot="5400000">
            <a:off x="7981088" y="3349101"/>
            <a:ext cx="396274" cy="445047"/>
          </a:xfrm>
          <a:prstGeom prst="rect">
            <a:avLst/>
          </a:prstGeom>
        </p:spPr>
      </p:pic>
      <p:pic>
        <p:nvPicPr>
          <p:cNvPr id="74" name="Picture 73">
            <a:extLst>
              <a:ext uri="{FF2B5EF4-FFF2-40B4-BE49-F238E27FC236}">
                <a16:creationId xmlns:a16="http://schemas.microsoft.com/office/drawing/2014/main" id="{1A8CF163-4109-41C0-9EF8-C356A82DA0B4}"/>
              </a:ext>
            </a:extLst>
          </p:cNvPr>
          <p:cNvPicPr>
            <a:picLocks noChangeAspect="1"/>
          </p:cNvPicPr>
          <p:nvPr/>
        </p:nvPicPr>
        <p:blipFill>
          <a:blip r:embed="rId4"/>
          <a:stretch>
            <a:fillRect/>
          </a:stretch>
        </p:blipFill>
        <p:spPr>
          <a:xfrm rot="10800000">
            <a:off x="8049677" y="6093855"/>
            <a:ext cx="396274" cy="429818"/>
          </a:xfrm>
          <a:prstGeom prst="rect">
            <a:avLst/>
          </a:prstGeom>
        </p:spPr>
      </p:pic>
      <p:pic>
        <p:nvPicPr>
          <p:cNvPr id="45" name="Picture 44" descr="A picture containing light&#10;&#10;Description automatically generated">
            <a:extLst>
              <a:ext uri="{FF2B5EF4-FFF2-40B4-BE49-F238E27FC236}">
                <a16:creationId xmlns:a16="http://schemas.microsoft.com/office/drawing/2014/main" id="{7FBC9569-57FF-4B3D-B795-3E048919E0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14" t="21415" r="18713" b="34942"/>
          <a:stretch/>
        </p:blipFill>
        <p:spPr>
          <a:xfrm rot="20823052">
            <a:off x="7802815" y="6614389"/>
            <a:ext cx="588587" cy="601265"/>
          </a:xfrm>
          <a:prstGeom prst="rect">
            <a:avLst/>
          </a:prstGeom>
        </p:spPr>
      </p:pic>
      <p:sp>
        <p:nvSpPr>
          <p:cNvPr id="24" name="Rectangle 23">
            <a:extLst>
              <a:ext uri="{FF2B5EF4-FFF2-40B4-BE49-F238E27FC236}">
                <a16:creationId xmlns:a16="http://schemas.microsoft.com/office/drawing/2014/main" id="{30E0B81B-94A8-4FF2-B6A4-02B10F665ED8}"/>
              </a:ext>
            </a:extLst>
          </p:cNvPr>
          <p:cNvSpPr/>
          <p:nvPr/>
        </p:nvSpPr>
        <p:spPr>
          <a:xfrm>
            <a:off x="3911026" y="6635651"/>
            <a:ext cx="2933047" cy="461665"/>
          </a:xfrm>
          <a:prstGeom prst="rect">
            <a:avLst/>
          </a:prstGeom>
        </p:spPr>
        <p:txBody>
          <a:bodyPr wrap="none">
            <a:spAutoFit/>
          </a:bodyPr>
          <a:lstStyle/>
          <a:p>
            <a:r>
              <a:rPr lang="nl-NL" sz="2400" b="1" dirty="0">
                <a:latin typeface="Segoe UI" panose="020B0502040204020203" pitchFamily="34" charset="0"/>
                <a:cs typeface="Segoe UI" panose="020B0502040204020203" pitchFamily="34" charset="0"/>
              </a:rPr>
              <a:t>Voor de leerkracht:</a:t>
            </a:r>
          </a:p>
        </p:txBody>
      </p:sp>
      <p:pic>
        <p:nvPicPr>
          <p:cNvPr id="7" name="Picture 6">
            <a:extLst>
              <a:ext uri="{FF2B5EF4-FFF2-40B4-BE49-F238E27FC236}">
                <a16:creationId xmlns:a16="http://schemas.microsoft.com/office/drawing/2014/main" id="{886F33A3-821F-4D67-92FF-D625A600F4A0}"/>
              </a:ext>
            </a:extLst>
          </p:cNvPr>
          <p:cNvPicPr>
            <a:picLocks noChangeAspect="1"/>
          </p:cNvPicPr>
          <p:nvPr/>
        </p:nvPicPr>
        <p:blipFill>
          <a:blip r:embed="rId6"/>
          <a:stretch>
            <a:fillRect/>
          </a:stretch>
        </p:blipFill>
        <p:spPr>
          <a:xfrm>
            <a:off x="5118765" y="291735"/>
            <a:ext cx="3225055" cy="1036507"/>
          </a:xfrm>
          <a:prstGeom prst="rect">
            <a:avLst/>
          </a:prstGeom>
        </p:spPr>
      </p:pic>
      <p:pic>
        <p:nvPicPr>
          <p:cNvPr id="35" name="Grafik 34">
            <a:extLst>
              <a:ext uri="{FF2B5EF4-FFF2-40B4-BE49-F238E27FC236}">
                <a16:creationId xmlns:a16="http://schemas.microsoft.com/office/drawing/2014/main" id="{5BC13CAF-5F87-4DAB-AFC9-6ABB54C13603}"/>
              </a:ext>
            </a:extLst>
          </p:cNvPr>
          <p:cNvPicPr>
            <a:picLocks noChangeAspect="1"/>
          </p:cNvPicPr>
          <p:nvPr/>
        </p:nvPicPr>
        <p:blipFill>
          <a:blip r:embed="rId7"/>
          <a:stretch>
            <a:fillRect/>
          </a:stretch>
        </p:blipFill>
        <p:spPr>
          <a:xfrm>
            <a:off x="6869320" y="8523010"/>
            <a:ext cx="1019540" cy="638613"/>
          </a:xfrm>
          <a:prstGeom prst="rect">
            <a:avLst/>
          </a:prstGeom>
        </p:spPr>
      </p:pic>
      <p:sp>
        <p:nvSpPr>
          <p:cNvPr id="70" name="Rectangle 69">
            <a:extLst>
              <a:ext uri="{FF2B5EF4-FFF2-40B4-BE49-F238E27FC236}">
                <a16:creationId xmlns:a16="http://schemas.microsoft.com/office/drawing/2014/main" id="{DC80A409-E4D8-4324-B643-4D08EDC73E70}"/>
              </a:ext>
            </a:extLst>
          </p:cNvPr>
          <p:cNvSpPr/>
          <p:nvPr/>
        </p:nvSpPr>
        <p:spPr>
          <a:xfrm>
            <a:off x="4069553" y="3568566"/>
            <a:ext cx="4197189" cy="280023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23" name="Grafik 22">
            <a:extLst>
              <a:ext uri="{FF2B5EF4-FFF2-40B4-BE49-F238E27FC236}">
                <a16:creationId xmlns:a16="http://schemas.microsoft.com/office/drawing/2014/main" id="{579FE346-479B-4F31-82E8-A6C9FE1C5B86}"/>
              </a:ext>
            </a:extLst>
          </p:cNvPr>
          <p:cNvPicPr>
            <a:picLocks noChangeAspect="1"/>
          </p:cNvPicPr>
          <p:nvPr/>
        </p:nvPicPr>
        <p:blipFill>
          <a:blip r:embed="rId8"/>
          <a:stretch>
            <a:fillRect/>
          </a:stretch>
        </p:blipFill>
        <p:spPr>
          <a:xfrm>
            <a:off x="4150578" y="3630567"/>
            <a:ext cx="4035140" cy="2655824"/>
          </a:xfrm>
          <a:prstGeom prst="rect">
            <a:avLst/>
          </a:prstGeom>
        </p:spPr>
      </p:pic>
    </p:spTree>
    <p:extLst>
      <p:ext uri="{BB962C8B-B14F-4D97-AF65-F5344CB8AC3E}">
        <p14:creationId xmlns:p14="http://schemas.microsoft.com/office/powerpoint/2010/main" val="153065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404339" y="1938402"/>
            <a:ext cx="7495061" cy="1518782"/>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04339" y="737405"/>
            <a:ext cx="748063" cy="707886"/>
          </a:xfrm>
          <a:prstGeom prst="rect">
            <a:avLst/>
          </a:prstGeom>
          <a:noFill/>
        </p:spPr>
        <p:txBody>
          <a:bodyPr wrap="square" rtlCol="0">
            <a:spAutoFit/>
          </a:bodyPr>
          <a:lstStyle/>
          <a:p>
            <a:r>
              <a:rPr lang="nl-BE" sz="4000" dirty="0">
                <a:solidFill>
                  <a:schemeClr val="bg1"/>
                </a:solidFill>
              </a:rPr>
              <a:t>3C</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EN SPREKEN </a:t>
            </a:r>
            <a:r>
              <a:rPr lang="en-US" sz="1600" b="1" dirty="0">
                <a:latin typeface="Segoe UI" panose="020B0502040204020203" pitchFamily="34" charset="0"/>
                <a:cs typeface="Segoe UI" panose="020B0502040204020203" pitchFamily="34" charset="0"/>
              </a:rPr>
              <a:t>(IN DETAILS)</a:t>
            </a:r>
            <a:endParaRPr lang="nl-BE"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45099" y="2033473"/>
            <a:ext cx="7091437" cy="1255985"/>
          </a:xfrm>
          <a:prstGeom prst="rect">
            <a:avLst/>
          </a:prstGeom>
        </p:spPr>
        <p:txBody>
          <a:bodyPr wrap="square">
            <a:spAutoFit/>
          </a:bodyPr>
          <a:lstStyle/>
          <a:p>
            <a:pPr marL="342900" indent="-342900">
              <a:lnSpc>
                <a:spcPct val="107000"/>
              </a:lnSpc>
              <a:buAutoNum type="arabicPeriod"/>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Lees de tekst in          nog een keer. Geef aan of zinnen hieronder goed of fout zijn.  </a:t>
            </a:r>
          </a:p>
          <a:p>
            <a:pPr marL="342900" indent="-342900">
              <a:lnSpc>
                <a:spcPct val="107000"/>
              </a:lnSpc>
              <a:buAutoNum type="arabicPeriod"/>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Werk met z’n tweeën.  Vergelijk je resultaten uit opdracht 1.  Verbeter de foute zinnen met behulp van de tekst. </a:t>
            </a:r>
          </a:p>
        </p:txBody>
      </p:sp>
      <p:sp>
        <p:nvSpPr>
          <p:cNvPr id="2" name="Rectangle: Rounded Corners 45">
            <a:extLst>
              <a:ext uri="{FF2B5EF4-FFF2-40B4-BE49-F238E27FC236}">
                <a16:creationId xmlns:a16="http://schemas.microsoft.com/office/drawing/2014/main" id="{1F1FCD65-B3F2-C495-273B-75123022307E}"/>
              </a:ext>
            </a:extLst>
          </p:cNvPr>
          <p:cNvSpPr/>
          <p:nvPr/>
        </p:nvSpPr>
        <p:spPr>
          <a:xfrm>
            <a:off x="420583" y="3721136"/>
            <a:ext cx="7545970" cy="4971927"/>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7" name="Textfeld 6">
            <a:extLst>
              <a:ext uri="{FF2B5EF4-FFF2-40B4-BE49-F238E27FC236}">
                <a16:creationId xmlns:a16="http://schemas.microsoft.com/office/drawing/2014/main" id="{7B76B253-03AA-DE47-3247-23DE9166E4DB}"/>
              </a:ext>
            </a:extLst>
          </p:cNvPr>
          <p:cNvSpPr txBox="1"/>
          <p:nvPr/>
        </p:nvSpPr>
        <p:spPr>
          <a:xfrm>
            <a:off x="535719" y="3812949"/>
            <a:ext cx="7384319" cy="4743991"/>
          </a:xfrm>
          <a:prstGeom prst="rect">
            <a:avLst/>
          </a:prstGeom>
          <a:noFill/>
        </p:spPr>
        <p:txBody>
          <a:bodyPr wrap="square">
            <a:spAutoFit/>
          </a:bodyPr>
          <a:lstStyle/>
          <a:p>
            <a:pPr marL="342900" indent="-342900">
              <a:lnSpc>
                <a:spcPct val="107000"/>
              </a:lnSpc>
              <a:spcAft>
                <a:spcPts val="800"/>
              </a:spcAft>
              <a:buFont typeface="+mj-lt"/>
              <a:buAutoNum type="arabicPeriod"/>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Als je 4 gram coca</a:t>
            </a:r>
            <a:r>
              <a:rPr lang="nl-NL" dirty="0">
                <a:latin typeface="Segoe UI Light" panose="020B0502040204020203" pitchFamily="34" charset="0"/>
                <a:ea typeface="Calibri" panose="020F0502020204030204" pitchFamily="34" charset="0"/>
                <a:cs typeface="Segoe UI Light" panose="020B0502040204020203" pitchFamily="34" charset="0"/>
              </a:rPr>
              <a:t>ïne bezit, word je niet vervolgd door de autoriteiten.</a:t>
            </a:r>
          </a:p>
          <a:p>
            <a:pPr marL="342900" indent="-342900">
              <a:lnSpc>
                <a:spcPct val="107000"/>
              </a:lnSpc>
              <a:spcAft>
                <a:spcPts val="800"/>
              </a:spcAft>
              <a:buFont typeface="+mj-lt"/>
              <a:buAutoNum type="arabicPeriod"/>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Iedereen mag een kleine hoeveelheid softdrugs verkopen.</a:t>
            </a:r>
          </a:p>
          <a:p>
            <a:pPr marL="342900" indent="-342900">
              <a:lnSpc>
                <a:spcPct val="107000"/>
              </a:lnSpc>
              <a:spcAft>
                <a:spcPts val="800"/>
              </a:spcAft>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Coffeeshops zijn gedoogde verkooppunten voor softdrugs. </a:t>
            </a:r>
          </a:p>
          <a:p>
            <a:pPr marL="342900" indent="-342900">
              <a:lnSpc>
                <a:spcPct val="107000"/>
              </a:lnSpc>
              <a:spcAft>
                <a:spcPts val="800"/>
              </a:spcAft>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Als je in Nederland woont, mag je per dag maximaal 5 gram softdrugs in een coffeeshop kopen.</a:t>
            </a:r>
          </a:p>
          <a:p>
            <a:pPr marL="342900" indent="-342900">
              <a:lnSpc>
                <a:spcPct val="107000"/>
              </a:lnSpc>
              <a:spcAft>
                <a:spcPts val="800"/>
              </a:spcAft>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Een coffeeshop mag maximaal 500 kilo softdrugs in voorraad houden.</a:t>
            </a:r>
          </a:p>
          <a:p>
            <a:pPr marL="342900" indent="-342900">
              <a:lnSpc>
                <a:spcPct val="107000"/>
              </a:lnSpc>
              <a:spcAft>
                <a:spcPts val="800"/>
              </a:spcAft>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In coffeeshops worden ook andere drugs zoals harddrugs en alcohol verkocht.</a:t>
            </a:r>
          </a:p>
          <a:p>
            <a:pPr marL="342900" indent="-342900">
              <a:lnSpc>
                <a:spcPct val="107000"/>
              </a:lnSpc>
              <a:spcAft>
                <a:spcPts val="800"/>
              </a:spcAft>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Buitenlandse toeristen mogen geen drugs in coffeeshops kopen, maar de coffeeshophouder hoeft dat niet te controleren.</a:t>
            </a:r>
          </a:p>
          <a:p>
            <a:pPr marL="342900" indent="-342900">
              <a:lnSpc>
                <a:spcPct val="107000"/>
              </a:lnSpc>
              <a:spcAft>
                <a:spcPts val="800"/>
              </a:spcAft>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De verkoop van softdrugs is op zich strafbaar. </a:t>
            </a:r>
          </a:p>
          <a:p>
            <a:pPr marL="342900" indent="-342900">
              <a:lnSpc>
                <a:spcPct val="107000"/>
              </a:lnSpc>
              <a:spcAft>
                <a:spcPts val="800"/>
              </a:spcAft>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Als een coffeeshophouder zich niet aan de regels houdt, is het op zich geen probleem.</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p:txBody>
      </p:sp>
      <p:pic>
        <p:nvPicPr>
          <p:cNvPr id="4" name="Grafik 3">
            <a:extLst>
              <a:ext uri="{FF2B5EF4-FFF2-40B4-BE49-F238E27FC236}">
                <a16:creationId xmlns:a16="http://schemas.microsoft.com/office/drawing/2014/main" id="{401C7BB6-B07F-600E-A95E-A2ADE241C4E6}"/>
              </a:ext>
            </a:extLst>
          </p:cNvPr>
          <p:cNvPicPr>
            <a:picLocks noChangeAspect="1"/>
          </p:cNvPicPr>
          <p:nvPr/>
        </p:nvPicPr>
        <p:blipFill>
          <a:blip r:embed="rId3"/>
          <a:stretch>
            <a:fillRect/>
          </a:stretch>
        </p:blipFill>
        <p:spPr>
          <a:xfrm>
            <a:off x="2729836" y="2112715"/>
            <a:ext cx="426723" cy="236553"/>
          </a:xfrm>
          <a:prstGeom prst="rect">
            <a:avLst/>
          </a:prstGeom>
        </p:spPr>
      </p:pic>
    </p:spTree>
    <p:extLst>
      <p:ext uri="{BB962C8B-B14F-4D97-AF65-F5344CB8AC3E}">
        <p14:creationId xmlns:p14="http://schemas.microsoft.com/office/powerpoint/2010/main" val="3564396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404339" y="1938401"/>
            <a:ext cx="7495061" cy="4161774"/>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04339" y="737405"/>
            <a:ext cx="887247" cy="707886"/>
          </a:xfrm>
          <a:prstGeom prst="rect">
            <a:avLst/>
          </a:prstGeom>
          <a:noFill/>
        </p:spPr>
        <p:txBody>
          <a:bodyPr wrap="square" rtlCol="0">
            <a:spAutoFit/>
          </a:bodyPr>
          <a:lstStyle/>
          <a:p>
            <a:r>
              <a:rPr lang="nl-BE" sz="4000" dirty="0">
                <a:solidFill>
                  <a:schemeClr val="bg1"/>
                </a:solidFill>
              </a:rPr>
              <a:t>3D</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SCHRIJVEN EN SPREKEN</a:t>
            </a:r>
            <a:endParaRPr lang="nl-BE"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45099" y="2033473"/>
            <a:ext cx="7091437" cy="3923253"/>
          </a:xfrm>
          <a:prstGeom prst="rect">
            <a:avLst/>
          </a:prstGeom>
        </p:spPr>
        <p:txBody>
          <a:bodyPr wrap="square">
            <a:spAutoFit/>
          </a:bodyPr>
          <a:lstStyle/>
          <a:p>
            <a:pPr marL="342900" indent="-342900">
              <a:lnSpc>
                <a:spcPct val="107000"/>
              </a:lnSpc>
              <a:buAutoNum type="arabicPeriod"/>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Wat is het drugsbeleid in jouw land? Zoek naar informatie op internet, maak aantekeningen en stel je resultaten in de klas voor. Let vooral op de volgende punten:</a:t>
            </a:r>
          </a:p>
          <a:p>
            <a:pPr marL="800100" lvl="1" indent="-342900">
              <a:lnSpc>
                <a:spcPct val="107000"/>
              </a:lnSpc>
              <a:buFont typeface="Wingdings" panose="05000000000000000000" pitchFamily="2" charset="2"/>
              <a:buChar char="§"/>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omgang met alcohol</a:t>
            </a:r>
          </a:p>
          <a:p>
            <a:pPr marL="800100" lvl="1" indent="-342900">
              <a:lnSpc>
                <a:spcPct val="107000"/>
              </a:lnSpc>
              <a:buFont typeface="Wingdings" panose="05000000000000000000" pitchFamily="2" charset="2"/>
              <a:buChar char="§"/>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omgang met softdrugs zoals wiet en hasj (cannabisproducten)</a:t>
            </a:r>
          </a:p>
          <a:p>
            <a:pPr marL="800100" lvl="1" indent="-342900">
              <a:lnSpc>
                <a:spcPct val="107000"/>
              </a:lnSpc>
              <a:buFont typeface="Wingdings" panose="05000000000000000000" pitchFamily="2" charset="2"/>
              <a:buChar char="§"/>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verkooppunten voor drugs</a:t>
            </a:r>
          </a:p>
          <a:p>
            <a:pPr marL="800100" lvl="1" indent="-342900">
              <a:lnSpc>
                <a:spcPct val="107000"/>
              </a:lnSpc>
              <a:buFont typeface="Wingdings" panose="05000000000000000000" pitchFamily="2" charset="2"/>
              <a:buChar char="§"/>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omgang met harddrugs zoals cocaïne, heroïne, xtc</a:t>
            </a:r>
          </a:p>
          <a:p>
            <a:pPr marL="800100" lvl="1" indent="-342900">
              <a:lnSpc>
                <a:spcPct val="107000"/>
              </a:lnSpc>
              <a:buFont typeface="Wingdings" panose="05000000000000000000" pitchFamily="2" charset="2"/>
              <a:buChar char="§"/>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verschillen handel/verkoop, bezit en gebruik (legaal, illegaal, gedoogd, strafvrij?)</a:t>
            </a:r>
          </a:p>
          <a:p>
            <a:pPr marL="800100" lvl="1" indent="-342900">
              <a:lnSpc>
                <a:spcPct val="107000"/>
              </a:lnSpc>
              <a:buFont typeface="Wingdings" panose="05000000000000000000" pitchFamily="2" charset="2"/>
              <a:buChar char="§"/>
            </a:pPr>
            <a:endPar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endParaRPr>
          </a:p>
          <a:p>
            <a:pPr marL="342900" indent="-342900">
              <a:lnSpc>
                <a:spcPct val="107000"/>
              </a:lnSpc>
              <a:buAutoNum type="arabicPeriod"/>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Vergelijk het drugsbeleid in jouw land met de situatie in Nederland. </a:t>
            </a:r>
          </a:p>
        </p:txBody>
      </p:sp>
      <p:sp>
        <p:nvSpPr>
          <p:cNvPr id="3" name="Rectangle 10">
            <a:extLst>
              <a:ext uri="{FF2B5EF4-FFF2-40B4-BE49-F238E27FC236}">
                <a16:creationId xmlns:a16="http://schemas.microsoft.com/office/drawing/2014/main" id="{309F8646-EE4C-9FE3-3E6F-08EB142533B6}"/>
              </a:ext>
            </a:extLst>
          </p:cNvPr>
          <p:cNvSpPr/>
          <p:nvPr/>
        </p:nvSpPr>
        <p:spPr>
          <a:xfrm>
            <a:off x="404339" y="6441786"/>
            <a:ext cx="7523634" cy="152581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dirty="0"/>
          </a:p>
        </p:txBody>
      </p:sp>
      <p:sp>
        <p:nvSpPr>
          <p:cNvPr id="4" name="Rectangle 5">
            <a:extLst>
              <a:ext uri="{FF2B5EF4-FFF2-40B4-BE49-F238E27FC236}">
                <a16:creationId xmlns:a16="http://schemas.microsoft.com/office/drawing/2014/main" id="{3BACF27A-44FB-DA99-21AE-9CFBFB7A0475}"/>
              </a:ext>
            </a:extLst>
          </p:cNvPr>
          <p:cNvSpPr/>
          <p:nvPr/>
        </p:nvSpPr>
        <p:spPr>
          <a:xfrm>
            <a:off x="562719" y="6560425"/>
            <a:ext cx="7239531" cy="1277273"/>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ALTERNATIEVE OPDRACHT</a:t>
            </a:r>
          </a:p>
          <a:p>
            <a:pPr>
              <a:spcBef>
                <a:spcPts val="600"/>
              </a:spcBef>
            </a:pPr>
            <a:r>
              <a:rPr lang="nl-NL" b="1" dirty="0">
                <a:solidFill>
                  <a:schemeClr val="bg1"/>
                </a:solidFill>
                <a:latin typeface="Segoe UI" panose="020B0502040204020203" pitchFamily="34" charset="0"/>
                <a:cs typeface="Segoe UI" panose="020B0502040204020203" pitchFamily="34" charset="0"/>
              </a:rPr>
              <a:t>Naast het drugsbeleid in je eigen land kun je ook de situatie in andere Europese landen bekijken. Vorm daarvoor groepjes van 3-4 personen.</a:t>
            </a:r>
          </a:p>
        </p:txBody>
      </p:sp>
    </p:spTree>
    <p:extLst>
      <p:ext uri="{BB962C8B-B14F-4D97-AF65-F5344CB8AC3E}">
        <p14:creationId xmlns:p14="http://schemas.microsoft.com/office/powerpoint/2010/main" val="258560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3</a:t>
            </a:r>
          </a:p>
        </p:txBody>
      </p:sp>
      <p:sp>
        <p:nvSpPr>
          <p:cNvPr id="4" name="Textfeld 3">
            <a:extLst>
              <a:ext uri="{FF2B5EF4-FFF2-40B4-BE49-F238E27FC236}">
                <a16:creationId xmlns:a16="http://schemas.microsoft.com/office/drawing/2014/main" id="{CDD53C3B-549E-DF06-AE49-F96B61C0908A}"/>
              </a:ext>
            </a:extLst>
          </p:cNvPr>
          <p:cNvSpPr txBox="1"/>
          <p:nvPr/>
        </p:nvSpPr>
        <p:spPr>
          <a:xfrm>
            <a:off x="526477" y="4475930"/>
            <a:ext cx="7393561" cy="3045577"/>
          </a:xfrm>
          <a:prstGeom prst="rect">
            <a:avLst/>
          </a:prstGeom>
          <a:noFill/>
        </p:spPr>
        <p:txBody>
          <a:bodyPr wrap="square">
            <a:spAutoFit/>
          </a:bodyPr>
          <a:lstStyle/>
          <a:p>
            <a:pPr>
              <a:lnSpc>
                <a:spcPct val="107000"/>
              </a:lnSpc>
              <a:spcAft>
                <a:spcPts val="800"/>
              </a:spcAft>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Waarover gaat de tekst?</a:t>
            </a:r>
          </a:p>
          <a:p>
            <a:pPr>
              <a:lnSpc>
                <a:spcPct val="107000"/>
              </a:lnSpc>
              <a:spcAft>
                <a:spcPts val="800"/>
              </a:spcAft>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De tekst gaat over het drugsbeleid in Nederland, met name over de omgang met softdrugs. Hoewel de handel in drugs illegaal is in Nederland, wordt de verkoop van softdrugs zoals hasj en wiet in beperkte mate in coffeeshops gedoogd.</a:t>
            </a:r>
          </a:p>
          <a:p>
            <a:pPr>
              <a:lnSpc>
                <a:spcPct val="107000"/>
              </a:lnSpc>
              <a:spcAft>
                <a:spcPts val="800"/>
              </a:spcAft>
            </a:pPr>
            <a:r>
              <a:rPr lang="nl-NL" b="1" dirty="0">
                <a:latin typeface="Segoe UI Light" panose="020B0502040204020203" pitchFamily="34" charset="0"/>
                <a:ea typeface="Calibri" panose="020F0502020204030204" pitchFamily="34" charset="0"/>
                <a:cs typeface="Segoe UI Light" panose="020B0502040204020203" pitchFamily="34" charset="0"/>
              </a:rPr>
              <a:t>Welke functie heeft de tekst?</a:t>
            </a:r>
            <a:endParaRPr lang="nl-NL" sz="1800" b="1" dirty="0">
              <a:effectLst/>
              <a:latin typeface="Segoe UI Light" panose="020B0502040204020203" pitchFamily="34" charset="0"/>
              <a:ea typeface="Calibri" panose="020F0502020204030204" pitchFamily="34" charset="0"/>
              <a:cs typeface="Segoe UI Light" panose="020B0502040204020203" pitchFamily="34" charset="0"/>
            </a:endParaRP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De tekst wil de lezers van de website van de Rijksoverheid informeren, de tekst is als “informerende tekst” te beschouwen. Hij bevat feiten (bv. gedoogcriteria) en is objectief geschreven (geen mening). </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2" name="Rectangle 10">
            <a:extLst>
              <a:ext uri="{FF2B5EF4-FFF2-40B4-BE49-F238E27FC236}">
                <a16:creationId xmlns:a16="http://schemas.microsoft.com/office/drawing/2014/main" id="{ABE837DE-4AB5-2488-D488-AD3ADF508BC5}"/>
              </a:ext>
            </a:extLst>
          </p:cNvPr>
          <p:cNvSpPr/>
          <p:nvPr/>
        </p:nvSpPr>
        <p:spPr>
          <a:xfrm>
            <a:off x="404339" y="3178477"/>
            <a:ext cx="7495061" cy="1180578"/>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Rectangle 5">
            <a:extLst>
              <a:ext uri="{FF2B5EF4-FFF2-40B4-BE49-F238E27FC236}">
                <a16:creationId xmlns:a16="http://schemas.microsoft.com/office/drawing/2014/main" id="{9C165E31-AD24-0CF9-43D1-A6485445A2DC}"/>
              </a:ext>
            </a:extLst>
          </p:cNvPr>
          <p:cNvSpPr/>
          <p:nvPr/>
        </p:nvSpPr>
        <p:spPr>
          <a:xfrm>
            <a:off x="545099" y="3273547"/>
            <a:ext cx="7091437" cy="959622"/>
          </a:xfrm>
          <a:prstGeom prst="rect">
            <a:avLst/>
          </a:prstGeom>
        </p:spPr>
        <p:txBody>
          <a:bodyPr wrap="square">
            <a:spAutoFit/>
          </a:bodyPr>
          <a:lstStyle/>
          <a:p>
            <a:pPr>
              <a:lnSpc>
                <a:spcPct val="107000"/>
              </a:lnSpc>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3B - Op de internetsite van de Rijksoverheid in Nederland vind je de volgende tekst. a) Waarover gaat de tekst? Welke functie heeft de tekst? </a:t>
            </a:r>
          </a:p>
        </p:txBody>
      </p:sp>
      <p:sp>
        <p:nvSpPr>
          <p:cNvPr id="6" name="Rectangle 10">
            <a:extLst>
              <a:ext uri="{FF2B5EF4-FFF2-40B4-BE49-F238E27FC236}">
                <a16:creationId xmlns:a16="http://schemas.microsoft.com/office/drawing/2014/main" id="{DCCBA2CA-15E9-00FA-8BD3-CBCBE3E26D4F}"/>
              </a:ext>
            </a:extLst>
          </p:cNvPr>
          <p:cNvSpPr/>
          <p:nvPr/>
        </p:nvSpPr>
        <p:spPr>
          <a:xfrm>
            <a:off x="412451" y="7713944"/>
            <a:ext cx="7495061" cy="878909"/>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Rectangle 5">
            <a:extLst>
              <a:ext uri="{FF2B5EF4-FFF2-40B4-BE49-F238E27FC236}">
                <a16:creationId xmlns:a16="http://schemas.microsoft.com/office/drawing/2014/main" id="{ECC443B5-EE2E-C065-246E-32AC1C4B5273}"/>
              </a:ext>
            </a:extLst>
          </p:cNvPr>
          <p:cNvSpPr/>
          <p:nvPr/>
        </p:nvSpPr>
        <p:spPr>
          <a:xfrm>
            <a:off x="540685" y="7787697"/>
            <a:ext cx="7091437" cy="663258"/>
          </a:xfrm>
          <a:prstGeom prst="rect">
            <a:avLst/>
          </a:prstGeom>
        </p:spPr>
        <p:txBody>
          <a:bodyPr wrap="square">
            <a:spAutoFit/>
          </a:bodyPr>
          <a:lstStyle/>
          <a:p>
            <a:pPr>
              <a:lnSpc>
                <a:spcPct val="107000"/>
              </a:lnSpc>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3C – 1. Lees de tekst in         nog een keer. Geef aan of zinnen hieronder goed of fout zijn.  </a:t>
            </a:r>
          </a:p>
        </p:txBody>
      </p:sp>
      <p:sp>
        <p:nvSpPr>
          <p:cNvPr id="10" name="Textfeld 9">
            <a:extLst>
              <a:ext uri="{FF2B5EF4-FFF2-40B4-BE49-F238E27FC236}">
                <a16:creationId xmlns:a16="http://schemas.microsoft.com/office/drawing/2014/main" id="{A27C1173-8452-ABB8-6954-9C6F8082E4E8}"/>
              </a:ext>
            </a:extLst>
          </p:cNvPr>
          <p:cNvSpPr txBox="1"/>
          <p:nvPr/>
        </p:nvSpPr>
        <p:spPr>
          <a:xfrm>
            <a:off x="592117" y="8910069"/>
            <a:ext cx="4217878" cy="366895"/>
          </a:xfrm>
          <a:prstGeom prst="rect">
            <a:avLst/>
          </a:prstGeom>
          <a:noFill/>
        </p:spPr>
        <p:txBody>
          <a:bodyPr wrap="square">
            <a:spAutoFit/>
          </a:bodyPr>
          <a:lstStyle/>
          <a:p>
            <a:pPr>
              <a:lnSpc>
                <a:spcPct val="107000"/>
              </a:lnSpc>
              <a:spcAft>
                <a:spcPts val="800"/>
              </a:spcAft>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goed: </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nr. 3, 4, 8  - </a:t>
            </a:r>
            <a:r>
              <a:rPr lang="nl-NL" b="1" dirty="0">
                <a:latin typeface="Segoe UI Light" panose="020B0502040204020203" pitchFamily="34" charset="0"/>
                <a:ea typeface="Calibri" panose="020F0502020204030204" pitchFamily="34" charset="0"/>
                <a:cs typeface="Segoe UI Light" panose="020B0502040204020203" pitchFamily="34" charset="0"/>
              </a:rPr>
              <a:t>fout: </a:t>
            </a:r>
            <a:r>
              <a:rPr lang="nl-NL" dirty="0">
                <a:latin typeface="Segoe UI Light" panose="020B0502040204020203" pitchFamily="34" charset="0"/>
                <a:ea typeface="Calibri" panose="020F0502020204030204" pitchFamily="34" charset="0"/>
                <a:cs typeface="Segoe UI Light" panose="020B0502040204020203" pitchFamily="34" charset="0"/>
              </a:rPr>
              <a:t>nr. 1, 2, 5, 6, 7, 9 </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8" name="Rectangle 10">
            <a:extLst>
              <a:ext uri="{FF2B5EF4-FFF2-40B4-BE49-F238E27FC236}">
                <a16:creationId xmlns:a16="http://schemas.microsoft.com/office/drawing/2014/main" id="{3CC1B7AA-B04C-575B-F6F4-07F74AF51437}"/>
              </a:ext>
            </a:extLst>
          </p:cNvPr>
          <p:cNvSpPr/>
          <p:nvPr/>
        </p:nvSpPr>
        <p:spPr>
          <a:xfrm>
            <a:off x="399925" y="1914005"/>
            <a:ext cx="7495061" cy="520133"/>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tangle 5">
            <a:extLst>
              <a:ext uri="{FF2B5EF4-FFF2-40B4-BE49-F238E27FC236}">
                <a16:creationId xmlns:a16="http://schemas.microsoft.com/office/drawing/2014/main" id="{37144FFE-760E-66B4-826E-465C12795012}"/>
              </a:ext>
            </a:extLst>
          </p:cNvPr>
          <p:cNvSpPr/>
          <p:nvPr/>
        </p:nvSpPr>
        <p:spPr>
          <a:xfrm>
            <a:off x="565737" y="2009075"/>
            <a:ext cx="7091437" cy="366895"/>
          </a:xfrm>
          <a:prstGeom prst="rect">
            <a:avLst/>
          </a:prstGeom>
        </p:spPr>
        <p:txBody>
          <a:bodyPr wrap="square">
            <a:spAutoFit/>
          </a:bodyPr>
          <a:lstStyle/>
          <a:p>
            <a:pPr>
              <a:lnSpc>
                <a:spcPct val="107000"/>
              </a:lnSpc>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3A - Wat denk je: welke stellingen kloppen, welke niet?</a:t>
            </a:r>
          </a:p>
        </p:txBody>
      </p:sp>
      <p:sp>
        <p:nvSpPr>
          <p:cNvPr id="13" name="Textfeld 12">
            <a:extLst>
              <a:ext uri="{FF2B5EF4-FFF2-40B4-BE49-F238E27FC236}">
                <a16:creationId xmlns:a16="http://schemas.microsoft.com/office/drawing/2014/main" id="{2A644998-E96F-F7F8-FAEC-A0E7FAF08A54}"/>
              </a:ext>
            </a:extLst>
          </p:cNvPr>
          <p:cNvSpPr txBox="1"/>
          <p:nvPr/>
        </p:nvSpPr>
        <p:spPr>
          <a:xfrm>
            <a:off x="592117" y="2632729"/>
            <a:ext cx="7302869" cy="366895"/>
          </a:xfrm>
          <a:prstGeom prst="rect">
            <a:avLst/>
          </a:prstGeom>
          <a:noFill/>
        </p:spPr>
        <p:txBody>
          <a:bodyPr wrap="square">
            <a:spAutoFit/>
          </a:bodyPr>
          <a:lstStyle/>
          <a:p>
            <a:pPr>
              <a:lnSpc>
                <a:spcPct val="107000"/>
              </a:lnSpc>
              <a:spcAft>
                <a:spcPts val="800"/>
              </a:spcAft>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Stelling 2 is goed.</a:t>
            </a:r>
          </a:p>
        </p:txBody>
      </p:sp>
      <p:pic>
        <p:nvPicPr>
          <p:cNvPr id="11" name="Grafik 10">
            <a:extLst>
              <a:ext uri="{FF2B5EF4-FFF2-40B4-BE49-F238E27FC236}">
                <a16:creationId xmlns:a16="http://schemas.microsoft.com/office/drawing/2014/main" id="{BDE90672-7839-8F41-A868-A071ABD96732}"/>
              </a:ext>
            </a:extLst>
          </p:cNvPr>
          <p:cNvPicPr>
            <a:picLocks noChangeAspect="1"/>
          </p:cNvPicPr>
          <p:nvPr/>
        </p:nvPicPr>
        <p:blipFill>
          <a:blip r:embed="rId3"/>
          <a:stretch>
            <a:fillRect/>
          </a:stretch>
        </p:blipFill>
        <p:spPr>
          <a:xfrm>
            <a:off x="3130668" y="7851249"/>
            <a:ext cx="426723" cy="236553"/>
          </a:xfrm>
          <a:prstGeom prst="rect">
            <a:avLst/>
          </a:prstGeom>
        </p:spPr>
      </p:pic>
    </p:spTree>
    <p:extLst>
      <p:ext uri="{BB962C8B-B14F-4D97-AF65-F5344CB8AC3E}">
        <p14:creationId xmlns:p14="http://schemas.microsoft.com/office/powerpoint/2010/main" val="16738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3</a:t>
            </a:r>
          </a:p>
        </p:txBody>
      </p:sp>
      <p:sp>
        <p:nvSpPr>
          <p:cNvPr id="6" name="Rectangle 10">
            <a:extLst>
              <a:ext uri="{FF2B5EF4-FFF2-40B4-BE49-F238E27FC236}">
                <a16:creationId xmlns:a16="http://schemas.microsoft.com/office/drawing/2014/main" id="{DCCBA2CA-15E9-00FA-8BD3-CBCBE3E26D4F}"/>
              </a:ext>
            </a:extLst>
          </p:cNvPr>
          <p:cNvSpPr/>
          <p:nvPr/>
        </p:nvSpPr>
        <p:spPr>
          <a:xfrm>
            <a:off x="412451" y="2080969"/>
            <a:ext cx="7495061" cy="649705"/>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Rectangle 5">
            <a:extLst>
              <a:ext uri="{FF2B5EF4-FFF2-40B4-BE49-F238E27FC236}">
                <a16:creationId xmlns:a16="http://schemas.microsoft.com/office/drawing/2014/main" id="{ECC443B5-EE2E-C065-246E-32AC1C4B5273}"/>
              </a:ext>
            </a:extLst>
          </p:cNvPr>
          <p:cNvSpPr/>
          <p:nvPr/>
        </p:nvSpPr>
        <p:spPr>
          <a:xfrm>
            <a:off x="553211" y="2176039"/>
            <a:ext cx="7091437" cy="366895"/>
          </a:xfrm>
          <a:prstGeom prst="rect">
            <a:avLst/>
          </a:prstGeom>
        </p:spPr>
        <p:txBody>
          <a:bodyPr wrap="square">
            <a:spAutoFit/>
          </a:bodyPr>
          <a:lstStyle/>
          <a:p>
            <a:pPr>
              <a:lnSpc>
                <a:spcPct val="107000"/>
              </a:lnSpc>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3C – Verbeter de foute zinnen met behulp van de tekst. </a:t>
            </a:r>
          </a:p>
        </p:txBody>
      </p:sp>
      <p:sp>
        <p:nvSpPr>
          <p:cNvPr id="9" name="Textfeld 8">
            <a:extLst>
              <a:ext uri="{FF2B5EF4-FFF2-40B4-BE49-F238E27FC236}">
                <a16:creationId xmlns:a16="http://schemas.microsoft.com/office/drawing/2014/main" id="{5E8D2FCF-1B53-7065-5366-1ACBD6B4AA27}"/>
              </a:ext>
            </a:extLst>
          </p:cNvPr>
          <p:cNvSpPr txBox="1"/>
          <p:nvPr/>
        </p:nvSpPr>
        <p:spPr>
          <a:xfrm>
            <a:off x="553211" y="3002685"/>
            <a:ext cx="7384319" cy="5108706"/>
          </a:xfrm>
          <a:prstGeom prst="rect">
            <a:avLst/>
          </a:prstGeom>
          <a:noFill/>
        </p:spPr>
        <p:txBody>
          <a:bodyPr wrap="square">
            <a:spAutoFit/>
          </a:bodyPr>
          <a:lstStyle/>
          <a:p>
            <a:pPr marL="342900" indent="-342900">
              <a:lnSpc>
                <a:spcPct val="107000"/>
              </a:lnSpc>
              <a:buFont typeface="+mj-lt"/>
              <a:buAutoNum type="arabicPeriod"/>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Als je 4 gram coca</a:t>
            </a:r>
            <a:r>
              <a:rPr lang="nl-NL" dirty="0">
                <a:latin typeface="Segoe UI Light" panose="020B0502040204020203" pitchFamily="34" charset="0"/>
                <a:ea typeface="Calibri" panose="020F0502020204030204" pitchFamily="34" charset="0"/>
                <a:cs typeface="Segoe UI Light" panose="020B0502040204020203" pitchFamily="34" charset="0"/>
              </a:rPr>
              <a:t>ïne bezit, kan je door de autoriteiten worden vervolgd. Cocaïne is een harddrug. Het gedoogbeleid geldt alleen voor softdrugs (r. 7-10).</a:t>
            </a:r>
          </a:p>
          <a:p>
            <a:pPr marL="342900" indent="-342900">
              <a:lnSpc>
                <a:spcPct val="107000"/>
              </a:lnSpc>
              <a:buFont typeface="+mj-lt"/>
              <a:buAutoNum type="arabicPeriod"/>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Alleen maar coffeeshops mogen onder strenge voorwaarden softdrugs verkopen (r. 3-6).</a:t>
            </a:r>
          </a:p>
          <a:p>
            <a:pPr marL="342900" indent="-342900">
              <a:lnSpc>
                <a:spcPct val="107000"/>
              </a:lnSpc>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(goed)</a:t>
            </a:r>
          </a:p>
          <a:p>
            <a:pPr marL="342900" indent="-342900">
              <a:lnSpc>
                <a:spcPct val="107000"/>
              </a:lnSpc>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(goed)</a:t>
            </a:r>
          </a:p>
          <a:p>
            <a:pPr marL="342900" indent="-342900">
              <a:lnSpc>
                <a:spcPct val="107000"/>
              </a:lnSpc>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Een coffeeshop mag maximaal 500 gram (0,5 kilo) softdrugs in voorraad houden (r. 25).</a:t>
            </a:r>
          </a:p>
          <a:p>
            <a:pPr marL="342900" indent="-342900">
              <a:lnSpc>
                <a:spcPct val="107000"/>
              </a:lnSpc>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In coffeeshops mogen geen harddrugs en alcohol worden verkocht (r. 17, r. 21).</a:t>
            </a:r>
          </a:p>
          <a:p>
            <a:pPr marL="342900" indent="-342900">
              <a:lnSpc>
                <a:spcPct val="107000"/>
              </a:lnSpc>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Volgens de tekst moet de coffeeshophouder wel controleren dat hij alleen ingezetenen van Nederland (ouder dan 17 jaar) toelaat (r. 42-46).</a:t>
            </a:r>
          </a:p>
          <a:p>
            <a:pPr marL="342900" indent="-342900">
              <a:lnSpc>
                <a:spcPct val="107000"/>
              </a:lnSpc>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(goed)</a:t>
            </a:r>
          </a:p>
          <a:p>
            <a:pPr marL="342900" indent="-342900">
              <a:lnSpc>
                <a:spcPct val="107000"/>
              </a:lnSpc>
              <a:buFont typeface="+mj-l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Als een coffeeshophouder zich niet aan de regels houdt, kan zijn zaak (tijdelijk) worden gesloten. Bovendien kan hij strafrechtelijk worden vervolgd (r. 29-32).</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411945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404339" y="1938403"/>
            <a:ext cx="7495061" cy="1812822"/>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04339" y="737405"/>
            <a:ext cx="748063" cy="707886"/>
          </a:xfrm>
          <a:prstGeom prst="rect">
            <a:avLst/>
          </a:prstGeom>
          <a:noFill/>
        </p:spPr>
        <p:txBody>
          <a:bodyPr wrap="square" rtlCol="0">
            <a:spAutoFit/>
          </a:bodyPr>
          <a:lstStyle/>
          <a:p>
            <a:r>
              <a:rPr lang="nl-BE" sz="4000" dirty="0">
                <a:solidFill>
                  <a:schemeClr val="bg1"/>
                </a:solidFill>
              </a:rPr>
              <a:t>4A</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latin typeface="Segoe UI" panose="020B0502040204020203" pitchFamily="34" charset="0"/>
                <a:cs typeface="Segoe UI" panose="020B0502040204020203" pitchFamily="34" charset="0"/>
              </a:rPr>
              <a:t>KIJKEN EN LUISTEREN </a:t>
            </a:r>
            <a:r>
              <a:rPr kumimoji="0" lang="en-US"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(VOORBEREIDING)</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45099" y="2033473"/>
            <a:ext cx="7091437" cy="1552348"/>
          </a:xfrm>
          <a:prstGeom prst="rect">
            <a:avLst/>
          </a:prstGeom>
        </p:spPr>
        <p:txBody>
          <a:bodyPr wrap="square">
            <a:spAutoFit/>
          </a:bodyPr>
          <a:lstStyle/>
          <a:p>
            <a:pPr>
              <a:lnSpc>
                <a:spcPct val="107000"/>
              </a:lnSpc>
            </a:pPr>
            <a:r>
              <a:rPr lang="nl-NL" sz="1800" b="1" dirty="0">
                <a:solidFill>
                  <a:srgbClr val="F4F4F4"/>
                </a:solidFill>
                <a:effectLst/>
                <a:latin typeface="Segoe UI" panose="020B0502040204020203" pitchFamily="34" charset="0"/>
                <a:ea typeface="Calibri" panose="020F0502020204030204" pitchFamily="34" charset="0"/>
                <a:cs typeface="Segoe UI" panose="020B0502040204020203" pitchFamily="34" charset="0"/>
              </a:rPr>
              <a:t>In          heb je gelezen dat coffeeshops in Nederland kleine hoeveelheden wiet en hasj mogen verkopen. De Duitse krant </a:t>
            </a:r>
            <a:r>
              <a:rPr lang="nl-NL" sz="1800" b="1" dirty="0" err="1">
                <a:solidFill>
                  <a:srgbClr val="F4F4F4"/>
                </a:solidFill>
                <a:effectLst/>
                <a:latin typeface="Segoe UI" panose="020B0502040204020203" pitchFamily="34" charset="0"/>
                <a:ea typeface="Calibri" panose="020F0502020204030204" pitchFamily="34" charset="0"/>
                <a:cs typeface="Segoe UI" panose="020B0502040204020203" pitchFamily="34" charset="0"/>
              </a:rPr>
              <a:t>Handelsblatt</a:t>
            </a:r>
            <a:r>
              <a:rPr lang="nl-NL" sz="1800" b="1" dirty="0">
                <a:solidFill>
                  <a:srgbClr val="F4F4F4"/>
                </a:solidFill>
                <a:effectLst/>
                <a:latin typeface="Segoe UI" panose="020B0502040204020203" pitchFamily="34" charset="0"/>
                <a:ea typeface="Calibri" panose="020F0502020204030204" pitchFamily="34" charset="0"/>
                <a:cs typeface="Segoe UI" panose="020B0502040204020203" pitchFamily="34" charset="0"/>
              </a:rPr>
              <a:t> verwijst naar de keerzijde van de medaille. a) </a:t>
            </a: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Maak duidelijk wat het probleem is. b) Hoe zou je het probleem kunnen oplossen?</a:t>
            </a:r>
          </a:p>
        </p:txBody>
      </p:sp>
      <p:pic>
        <p:nvPicPr>
          <p:cNvPr id="10" name="Grafik 9">
            <a:extLst>
              <a:ext uri="{FF2B5EF4-FFF2-40B4-BE49-F238E27FC236}">
                <a16:creationId xmlns:a16="http://schemas.microsoft.com/office/drawing/2014/main" id="{AC003651-7CC7-A82C-8D19-591F4249CD4F}"/>
              </a:ext>
            </a:extLst>
          </p:cNvPr>
          <p:cNvPicPr>
            <a:picLocks noChangeAspect="1"/>
          </p:cNvPicPr>
          <p:nvPr/>
        </p:nvPicPr>
        <p:blipFill>
          <a:blip r:embed="rId3"/>
          <a:stretch>
            <a:fillRect/>
          </a:stretch>
        </p:blipFill>
        <p:spPr>
          <a:xfrm>
            <a:off x="720463" y="3937794"/>
            <a:ext cx="5471775" cy="2068345"/>
          </a:xfrm>
          <a:prstGeom prst="rect">
            <a:avLst/>
          </a:prstGeom>
        </p:spPr>
      </p:pic>
      <p:sp>
        <p:nvSpPr>
          <p:cNvPr id="12" name="Textfeld 11">
            <a:extLst>
              <a:ext uri="{FF2B5EF4-FFF2-40B4-BE49-F238E27FC236}">
                <a16:creationId xmlns:a16="http://schemas.microsoft.com/office/drawing/2014/main" id="{DFC7A72A-A096-E911-1CCF-C4995E85F594}"/>
              </a:ext>
            </a:extLst>
          </p:cNvPr>
          <p:cNvSpPr txBox="1"/>
          <p:nvPr/>
        </p:nvSpPr>
        <p:spPr>
          <a:xfrm>
            <a:off x="2330505" y="6592109"/>
            <a:ext cx="5599134" cy="2154436"/>
          </a:xfrm>
          <a:prstGeom prst="rect">
            <a:avLst/>
          </a:prstGeom>
          <a:solidFill>
            <a:schemeClr val="bg1"/>
          </a:solidFill>
        </p:spPr>
        <p:txBody>
          <a:bodyPr wrap="square" rtlCol="0">
            <a:spAutoFit/>
          </a:bodyPr>
          <a:lstStyle/>
          <a:p>
            <a:pPr algn="ctr"/>
            <a:r>
              <a:rPr lang="de-DE" sz="1400" b="1" dirty="0">
                <a:solidFill>
                  <a:schemeClr val="accent2"/>
                </a:solidFill>
              </a:rPr>
              <a:t>DRUGSBELEID</a:t>
            </a:r>
          </a:p>
          <a:p>
            <a:pPr algn="ctr"/>
            <a:r>
              <a:rPr lang="nl-NL" sz="2800" b="1" dirty="0"/>
              <a:t>In Nederland mag je blowen</a:t>
            </a:r>
            <a:r>
              <a:rPr lang="nl-NL" sz="2800" b="1" baseline="30000" dirty="0"/>
              <a:t>1</a:t>
            </a:r>
            <a:r>
              <a:rPr lang="nl-NL" sz="2800" b="1" dirty="0"/>
              <a:t>, maar coffeeshops mogen geen wiet kopen</a:t>
            </a:r>
          </a:p>
          <a:p>
            <a:pPr algn="ctr"/>
            <a:r>
              <a:rPr lang="nl-NL" sz="1600" dirty="0"/>
              <a:t>Nederland is bekend voor zijn soepele drugsbeleid. Wat velen niet weten: coffeeshops kopen hun wiet bij illegale dealers. Ze hebben geen andere keuze. Maar dat zou binnenkort kunnen veranderen.</a:t>
            </a:r>
          </a:p>
        </p:txBody>
      </p:sp>
      <p:sp>
        <p:nvSpPr>
          <p:cNvPr id="22" name="Textfeld 21">
            <a:extLst>
              <a:ext uri="{FF2B5EF4-FFF2-40B4-BE49-F238E27FC236}">
                <a16:creationId xmlns:a16="http://schemas.microsoft.com/office/drawing/2014/main" id="{CA450911-8785-0681-AD3A-13B981D27848}"/>
              </a:ext>
            </a:extLst>
          </p:cNvPr>
          <p:cNvSpPr txBox="1"/>
          <p:nvPr/>
        </p:nvSpPr>
        <p:spPr>
          <a:xfrm>
            <a:off x="3073621" y="6006139"/>
            <a:ext cx="2575617" cy="369332"/>
          </a:xfrm>
          <a:prstGeom prst="rect">
            <a:avLst/>
          </a:prstGeom>
          <a:noFill/>
        </p:spPr>
        <p:txBody>
          <a:bodyPr wrap="square">
            <a:spAutoFit/>
          </a:bodyPr>
          <a:lstStyle/>
          <a:p>
            <a:r>
              <a:rPr lang="de-DE" b="0" i="0" dirty="0">
                <a:solidFill>
                  <a:srgbClr val="969696"/>
                </a:solidFill>
                <a:effectLst/>
                <a:latin typeface="FranklinGothic"/>
              </a:rPr>
              <a:t>Handelsblatt, 28-10-2020</a:t>
            </a:r>
            <a:endParaRPr lang="de-DE" dirty="0"/>
          </a:p>
        </p:txBody>
      </p:sp>
      <p:sp>
        <p:nvSpPr>
          <p:cNvPr id="24" name="Textfeld 23">
            <a:extLst>
              <a:ext uri="{FF2B5EF4-FFF2-40B4-BE49-F238E27FC236}">
                <a16:creationId xmlns:a16="http://schemas.microsoft.com/office/drawing/2014/main" id="{E31BA2D2-11AF-F7EE-F773-B5C56B52F949}"/>
              </a:ext>
            </a:extLst>
          </p:cNvPr>
          <p:cNvSpPr txBox="1"/>
          <p:nvPr/>
        </p:nvSpPr>
        <p:spPr>
          <a:xfrm>
            <a:off x="4433083" y="8746545"/>
            <a:ext cx="3673527" cy="369332"/>
          </a:xfrm>
          <a:prstGeom prst="rect">
            <a:avLst/>
          </a:prstGeom>
          <a:noFill/>
        </p:spPr>
        <p:txBody>
          <a:bodyPr wrap="square">
            <a:spAutoFit/>
          </a:bodyPr>
          <a:lstStyle/>
          <a:p>
            <a:r>
              <a:rPr lang="de-DE" b="0" i="0" dirty="0">
                <a:solidFill>
                  <a:srgbClr val="969696"/>
                </a:solidFill>
                <a:effectLst/>
                <a:latin typeface="FranklinGothic"/>
              </a:rPr>
              <a:t>Handelsblatt, 28-10-2020 (</a:t>
            </a:r>
            <a:r>
              <a:rPr lang="de-DE" b="0" i="0" dirty="0" err="1">
                <a:solidFill>
                  <a:srgbClr val="969696"/>
                </a:solidFill>
                <a:effectLst/>
                <a:latin typeface="FranklinGothic"/>
              </a:rPr>
              <a:t>vertaald</a:t>
            </a:r>
            <a:r>
              <a:rPr lang="de-DE" b="0" i="0" dirty="0">
                <a:solidFill>
                  <a:srgbClr val="969696"/>
                </a:solidFill>
                <a:effectLst/>
                <a:latin typeface="FranklinGothic"/>
              </a:rPr>
              <a:t>)</a:t>
            </a:r>
            <a:endParaRPr lang="de-DE" dirty="0"/>
          </a:p>
        </p:txBody>
      </p:sp>
      <p:pic>
        <p:nvPicPr>
          <p:cNvPr id="7" name="Grafik 6">
            <a:extLst>
              <a:ext uri="{FF2B5EF4-FFF2-40B4-BE49-F238E27FC236}">
                <a16:creationId xmlns:a16="http://schemas.microsoft.com/office/drawing/2014/main" id="{6267E6B0-E4DF-1A7A-D9BA-E609C43D3EFB}"/>
              </a:ext>
            </a:extLst>
          </p:cNvPr>
          <p:cNvPicPr>
            <a:picLocks noChangeAspect="1"/>
          </p:cNvPicPr>
          <p:nvPr/>
        </p:nvPicPr>
        <p:blipFill>
          <a:blip r:embed="rId4"/>
          <a:stretch>
            <a:fillRect/>
          </a:stretch>
        </p:blipFill>
        <p:spPr>
          <a:xfrm>
            <a:off x="934027" y="2086567"/>
            <a:ext cx="480278" cy="255800"/>
          </a:xfrm>
          <a:prstGeom prst="rect">
            <a:avLst/>
          </a:prstGeom>
        </p:spPr>
      </p:pic>
      <p:sp>
        <p:nvSpPr>
          <p:cNvPr id="2" name="Textfeld 1">
            <a:extLst>
              <a:ext uri="{FF2B5EF4-FFF2-40B4-BE49-F238E27FC236}">
                <a16:creationId xmlns:a16="http://schemas.microsoft.com/office/drawing/2014/main" id="{597F3F6F-7233-CDC8-0CA6-10BA12A350F5}"/>
              </a:ext>
            </a:extLst>
          </p:cNvPr>
          <p:cNvSpPr txBox="1"/>
          <p:nvPr/>
        </p:nvSpPr>
        <p:spPr>
          <a:xfrm>
            <a:off x="778370" y="7546216"/>
            <a:ext cx="1442410" cy="1200329"/>
          </a:xfrm>
          <a:prstGeom prst="rect">
            <a:avLst/>
          </a:prstGeom>
          <a:noFill/>
        </p:spPr>
        <p:txBody>
          <a:bodyPr wrap="square" rtlCol="0">
            <a:spAutoFit/>
          </a:bodyPr>
          <a:lstStyle/>
          <a:p>
            <a:pPr marL="342900" indent="-342900">
              <a:buAutoNum type="arabicParenR"/>
            </a:pPr>
            <a:r>
              <a:rPr lang="nl-NL" dirty="0">
                <a:latin typeface="Segoe UI Light" panose="020B0502040204020203" pitchFamily="34" charset="0"/>
                <a:cs typeface="Segoe UI Light" panose="020B0502040204020203" pitchFamily="34" charset="0"/>
              </a:rPr>
              <a:t>blowen: hasj of wiet roken</a:t>
            </a:r>
          </a:p>
          <a:p>
            <a:pPr marL="342900" indent="-342900">
              <a:buAutoNum type="arabicParenR"/>
            </a:pPr>
            <a:endParaRPr lang="nl-NL" dirty="0"/>
          </a:p>
        </p:txBody>
      </p:sp>
    </p:spTree>
    <p:extLst>
      <p:ext uri="{BB962C8B-B14F-4D97-AF65-F5344CB8AC3E}">
        <p14:creationId xmlns:p14="http://schemas.microsoft.com/office/powerpoint/2010/main" val="2623895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404339" y="1938403"/>
            <a:ext cx="7495061" cy="1487104"/>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04339" y="737405"/>
            <a:ext cx="748063" cy="707886"/>
          </a:xfrm>
          <a:prstGeom prst="rect">
            <a:avLst/>
          </a:prstGeom>
          <a:noFill/>
        </p:spPr>
        <p:txBody>
          <a:bodyPr wrap="square" rtlCol="0">
            <a:spAutoFit/>
          </a:bodyPr>
          <a:lstStyle/>
          <a:p>
            <a:r>
              <a:rPr lang="nl-BE" sz="4000" dirty="0">
                <a:solidFill>
                  <a:schemeClr val="bg1"/>
                </a:solidFill>
              </a:rPr>
              <a:t>4B</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KIJKEN EN LUISTEREN </a:t>
            </a:r>
            <a:r>
              <a:rPr lang="en-US" sz="1600" b="1" dirty="0">
                <a:latin typeface="Segoe UI" panose="020B0502040204020203" pitchFamily="34" charset="0"/>
                <a:cs typeface="Segoe UI" panose="020B0502040204020203" pitchFamily="34" charset="0"/>
              </a:rPr>
              <a:t>(GLOBAAL)</a:t>
            </a:r>
            <a:endParaRPr lang="nl-BE"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45099" y="2033473"/>
            <a:ext cx="7091437" cy="1255985"/>
          </a:xfrm>
          <a:prstGeom prst="rect">
            <a:avLst/>
          </a:prstGeom>
        </p:spPr>
        <p:txBody>
          <a:bodyPr wrap="square">
            <a:spAutoFit/>
          </a:bodyPr>
          <a:lstStyle/>
          <a:p>
            <a:pPr>
              <a:lnSpc>
                <a:spcPct val="107000"/>
              </a:lnSpc>
            </a:pPr>
            <a:r>
              <a:rPr lang="nl-NL" sz="1800" b="1" dirty="0">
                <a:solidFill>
                  <a:srgbClr val="F4F4F4"/>
                </a:solidFill>
                <a:effectLst/>
                <a:latin typeface="Segoe UI" panose="020B0502040204020203" pitchFamily="34" charset="0"/>
                <a:ea typeface="Calibri" panose="020F0502020204030204" pitchFamily="34" charset="0"/>
                <a:cs typeface="Segoe UI" panose="020B0502040204020203" pitchFamily="34" charset="0"/>
              </a:rPr>
              <a:t>Je kijkt naar een video over het zogenaamde “wietexperiment” in Nederland*. De officiële naam daarvoor is “gesloten coffeeshopketen”. Geef aan welke onderwerpen in de video ter sprake komen.</a:t>
            </a:r>
            <a:endPar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endParaRPr>
          </a:p>
        </p:txBody>
      </p:sp>
      <p:grpSp>
        <p:nvGrpSpPr>
          <p:cNvPr id="14" name="Group 3">
            <a:extLst>
              <a:ext uri="{FF2B5EF4-FFF2-40B4-BE49-F238E27FC236}">
                <a16:creationId xmlns:a16="http://schemas.microsoft.com/office/drawing/2014/main" id="{DCA994E3-2AB5-48B1-C1F2-AC60B54FB7B7}"/>
              </a:ext>
            </a:extLst>
          </p:cNvPr>
          <p:cNvGrpSpPr/>
          <p:nvPr/>
        </p:nvGrpSpPr>
        <p:grpSpPr>
          <a:xfrm>
            <a:off x="1591165" y="3968029"/>
            <a:ext cx="356101" cy="347682"/>
            <a:chOff x="3907215" y="3388743"/>
            <a:chExt cx="356101" cy="360000"/>
          </a:xfrm>
        </p:grpSpPr>
        <p:cxnSp>
          <p:nvCxnSpPr>
            <p:cNvPr id="19" name="Straight Connector 11">
              <a:extLst>
                <a:ext uri="{FF2B5EF4-FFF2-40B4-BE49-F238E27FC236}">
                  <a16:creationId xmlns:a16="http://schemas.microsoft.com/office/drawing/2014/main" id="{983AE354-1B94-814A-092F-34040EF147B9}"/>
                </a:ext>
              </a:extLst>
            </p:cNvPr>
            <p:cNvCxnSpPr>
              <a:cxnSpLocks/>
            </p:cNvCxnSpPr>
            <p:nvPr/>
          </p:nvCxnSpPr>
          <p:spPr>
            <a:xfrm>
              <a:off x="3945223" y="3388743"/>
              <a:ext cx="0" cy="36000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cxnSp>
          <p:nvCxnSpPr>
            <p:cNvPr id="20" name="Straight Connector 65">
              <a:extLst>
                <a:ext uri="{FF2B5EF4-FFF2-40B4-BE49-F238E27FC236}">
                  <a16:creationId xmlns:a16="http://schemas.microsoft.com/office/drawing/2014/main" id="{A8F29A01-8FDB-A5FA-0AF0-365E952BB05A}"/>
                </a:ext>
              </a:extLst>
            </p:cNvPr>
            <p:cNvCxnSpPr>
              <a:cxnSpLocks/>
            </p:cNvCxnSpPr>
            <p:nvPr/>
          </p:nvCxnSpPr>
          <p:spPr>
            <a:xfrm flipH="1">
              <a:off x="3907215" y="3388743"/>
              <a:ext cx="356101" cy="0"/>
            </a:xfrm>
            <a:prstGeom prst="line">
              <a:avLst/>
            </a:prstGeom>
            <a:ln w="76200">
              <a:solidFill>
                <a:srgbClr val="FF5300"/>
              </a:solidFill>
            </a:ln>
          </p:spPr>
          <p:style>
            <a:lnRef idx="1">
              <a:schemeClr val="accent1"/>
            </a:lnRef>
            <a:fillRef idx="0">
              <a:schemeClr val="accent1"/>
            </a:fillRef>
            <a:effectRef idx="0">
              <a:schemeClr val="accent1"/>
            </a:effectRef>
            <a:fontRef idx="minor">
              <a:schemeClr val="tx1"/>
            </a:fontRef>
          </p:style>
        </p:cxnSp>
      </p:grpSp>
      <p:pic>
        <p:nvPicPr>
          <p:cNvPr id="23" name="Picture 19">
            <a:extLst>
              <a:ext uri="{FF2B5EF4-FFF2-40B4-BE49-F238E27FC236}">
                <a16:creationId xmlns:a16="http://schemas.microsoft.com/office/drawing/2014/main" id="{A0530C99-2E03-8A8D-6E58-35E2AA9C1531}"/>
              </a:ext>
            </a:extLst>
          </p:cNvPr>
          <p:cNvPicPr>
            <a:picLocks noChangeAspect="1"/>
          </p:cNvPicPr>
          <p:nvPr/>
        </p:nvPicPr>
        <p:blipFill>
          <a:blip r:embed="rId3"/>
          <a:stretch>
            <a:fillRect/>
          </a:stretch>
        </p:blipFill>
        <p:spPr>
          <a:xfrm rot="16200000">
            <a:off x="1622333" y="6653670"/>
            <a:ext cx="382714" cy="445047"/>
          </a:xfrm>
          <a:prstGeom prst="rect">
            <a:avLst/>
          </a:prstGeom>
        </p:spPr>
      </p:pic>
      <p:pic>
        <p:nvPicPr>
          <p:cNvPr id="31" name="Picture 72">
            <a:extLst>
              <a:ext uri="{FF2B5EF4-FFF2-40B4-BE49-F238E27FC236}">
                <a16:creationId xmlns:a16="http://schemas.microsoft.com/office/drawing/2014/main" id="{B8BC3651-278C-D234-A182-916932450644}"/>
              </a:ext>
            </a:extLst>
          </p:cNvPr>
          <p:cNvPicPr>
            <a:picLocks noChangeAspect="1"/>
          </p:cNvPicPr>
          <p:nvPr/>
        </p:nvPicPr>
        <p:blipFill>
          <a:blip r:embed="rId3"/>
          <a:stretch>
            <a:fillRect/>
          </a:stretch>
        </p:blipFill>
        <p:spPr>
          <a:xfrm rot="5400000">
            <a:off x="6353968" y="3874455"/>
            <a:ext cx="396274" cy="445047"/>
          </a:xfrm>
          <a:prstGeom prst="rect">
            <a:avLst/>
          </a:prstGeom>
        </p:spPr>
      </p:pic>
      <p:pic>
        <p:nvPicPr>
          <p:cNvPr id="32" name="Picture 73">
            <a:extLst>
              <a:ext uri="{FF2B5EF4-FFF2-40B4-BE49-F238E27FC236}">
                <a16:creationId xmlns:a16="http://schemas.microsoft.com/office/drawing/2014/main" id="{4BDC0EE4-8639-4433-4B56-85D98626AB11}"/>
              </a:ext>
            </a:extLst>
          </p:cNvPr>
          <p:cNvPicPr>
            <a:picLocks noChangeAspect="1"/>
          </p:cNvPicPr>
          <p:nvPr/>
        </p:nvPicPr>
        <p:blipFill>
          <a:blip r:embed="rId3"/>
          <a:stretch>
            <a:fillRect/>
          </a:stretch>
        </p:blipFill>
        <p:spPr>
          <a:xfrm rot="10800000">
            <a:off x="6436192" y="6605808"/>
            <a:ext cx="396274" cy="429818"/>
          </a:xfrm>
          <a:prstGeom prst="rect">
            <a:avLst/>
          </a:prstGeom>
        </p:spPr>
      </p:pic>
      <p:pic>
        <p:nvPicPr>
          <p:cNvPr id="7" name="Grafik 6">
            <a:extLst>
              <a:ext uri="{FF2B5EF4-FFF2-40B4-BE49-F238E27FC236}">
                <a16:creationId xmlns:a16="http://schemas.microsoft.com/office/drawing/2014/main" id="{90A2CFF6-ED44-B29A-6DE6-900B975CC6C1}"/>
              </a:ext>
            </a:extLst>
          </p:cNvPr>
          <p:cNvPicPr>
            <a:picLocks noChangeAspect="1"/>
          </p:cNvPicPr>
          <p:nvPr/>
        </p:nvPicPr>
        <p:blipFill>
          <a:blip r:embed="rId4"/>
          <a:stretch>
            <a:fillRect/>
          </a:stretch>
        </p:blipFill>
        <p:spPr>
          <a:xfrm>
            <a:off x="1813690" y="4165986"/>
            <a:ext cx="4771671" cy="2676988"/>
          </a:xfrm>
          <a:prstGeom prst="rect">
            <a:avLst/>
          </a:prstGeom>
        </p:spPr>
      </p:pic>
      <p:grpSp>
        <p:nvGrpSpPr>
          <p:cNvPr id="34" name="Group 2">
            <a:extLst>
              <a:ext uri="{FF2B5EF4-FFF2-40B4-BE49-F238E27FC236}">
                <a16:creationId xmlns:a16="http://schemas.microsoft.com/office/drawing/2014/main" id="{F078EF2D-C140-2A27-272E-573828A9EE83}"/>
              </a:ext>
            </a:extLst>
          </p:cNvPr>
          <p:cNvGrpSpPr/>
          <p:nvPr/>
        </p:nvGrpSpPr>
        <p:grpSpPr>
          <a:xfrm>
            <a:off x="3888640" y="5204233"/>
            <a:ext cx="621769" cy="600494"/>
            <a:chOff x="5909905" y="4792536"/>
            <a:chExt cx="1011025" cy="1011025"/>
          </a:xfrm>
        </p:grpSpPr>
        <p:sp>
          <p:nvSpPr>
            <p:cNvPr id="35" name="Oval 14">
              <a:hlinkClick r:id="rId5"/>
              <a:extLst>
                <a:ext uri="{FF2B5EF4-FFF2-40B4-BE49-F238E27FC236}">
                  <a16:creationId xmlns:a16="http://schemas.microsoft.com/office/drawing/2014/main" id="{F9C69184-5AA6-A347-9D4A-FC17E61A0BB5}"/>
                </a:ext>
              </a:extLst>
            </p:cNvPr>
            <p:cNvSpPr/>
            <p:nvPr/>
          </p:nvSpPr>
          <p:spPr>
            <a:xfrm>
              <a:off x="5909905" y="4792536"/>
              <a:ext cx="1011025" cy="1011025"/>
            </a:xfrm>
            <a:prstGeom prst="ellipse">
              <a:avLst/>
            </a:prstGeom>
            <a:solidFill>
              <a:schemeClr val="bg2">
                <a:lumMod val="9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6" name="Isosceles Triangle 16">
              <a:extLst>
                <a:ext uri="{FF2B5EF4-FFF2-40B4-BE49-F238E27FC236}">
                  <a16:creationId xmlns:a16="http://schemas.microsoft.com/office/drawing/2014/main" id="{D5C51D3E-5AFD-D66C-8470-C94FDDFB93DA}"/>
                </a:ext>
              </a:extLst>
            </p:cNvPr>
            <p:cNvSpPr/>
            <p:nvPr/>
          </p:nvSpPr>
          <p:spPr>
            <a:xfrm rot="5400000">
              <a:off x="6249249" y="5102833"/>
              <a:ext cx="435905" cy="375780"/>
            </a:xfrm>
            <a:prstGeom prst="triangle">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3" name="Rectangle 69">
            <a:hlinkClick r:id="rId5"/>
            <a:extLst>
              <a:ext uri="{FF2B5EF4-FFF2-40B4-BE49-F238E27FC236}">
                <a16:creationId xmlns:a16="http://schemas.microsoft.com/office/drawing/2014/main" id="{FB6E4FC0-DA39-1C9F-4D83-0A72A7DD439E}"/>
              </a:ext>
            </a:extLst>
          </p:cNvPr>
          <p:cNvSpPr/>
          <p:nvPr/>
        </p:nvSpPr>
        <p:spPr>
          <a:xfrm>
            <a:off x="1780965" y="4042693"/>
            <a:ext cx="4853361" cy="2800237"/>
          </a:xfrm>
          <a:prstGeom prst="rect">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1" name="Textfeld 20">
            <a:extLst>
              <a:ext uri="{FF2B5EF4-FFF2-40B4-BE49-F238E27FC236}">
                <a16:creationId xmlns:a16="http://schemas.microsoft.com/office/drawing/2014/main" id="{F69339E3-001D-4EAD-B688-C7E72CC5CD0B}"/>
              </a:ext>
            </a:extLst>
          </p:cNvPr>
          <p:cNvSpPr txBox="1"/>
          <p:nvPr/>
        </p:nvSpPr>
        <p:spPr>
          <a:xfrm>
            <a:off x="778370" y="7415020"/>
            <a:ext cx="7384319" cy="663258"/>
          </a:xfrm>
          <a:prstGeom prst="rect">
            <a:avLst/>
          </a:prstGeom>
          <a:noFill/>
        </p:spPr>
        <p:txBody>
          <a:bodyPr wrap="square">
            <a:spAutoFit/>
          </a:bodyPr>
          <a:lstStyle/>
          <a:p>
            <a:pPr>
              <a:lnSpc>
                <a:spcPct val="107000"/>
              </a:lnSpc>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 Ook al is deze video al vier jaar oud, toch is het wietexperiment nog niet begonnen. Waarschijnlijk start het in de loop van dit jaar of begin 2024. </a:t>
            </a:r>
            <a:endParaRPr lang="nl-NL" dirty="0">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3649433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04339" y="737405"/>
            <a:ext cx="748063" cy="707886"/>
          </a:xfrm>
          <a:prstGeom prst="rect">
            <a:avLst/>
          </a:prstGeom>
          <a:noFill/>
        </p:spPr>
        <p:txBody>
          <a:bodyPr wrap="square" rtlCol="0">
            <a:spAutoFit/>
          </a:bodyPr>
          <a:lstStyle/>
          <a:p>
            <a:r>
              <a:rPr lang="nl-BE" sz="4000" dirty="0">
                <a:solidFill>
                  <a:schemeClr val="bg1"/>
                </a:solidFill>
              </a:rPr>
              <a:t>4B</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KIJKEN EN LUISTEREN </a:t>
            </a:r>
            <a:r>
              <a:rPr lang="en-US" sz="1600" b="1" dirty="0">
                <a:latin typeface="Segoe UI" panose="020B0502040204020203" pitchFamily="34" charset="0"/>
                <a:cs typeface="Segoe UI" panose="020B0502040204020203" pitchFamily="34" charset="0"/>
              </a:rPr>
              <a:t>(GLOBAAL)</a:t>
            </a:r>
            <a:endParaRPr lang="nl-BE"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tangle: Rounded Corners 13">
            <a:extLst>
              <a:ext uri="{FF2B5EF4-FFF2-40B4-BE49-F238E27FC236}">
                <a16:creationId xmlns:a16="http://schemas.microsoft.com/office/drawing/2014/main" id="{D1B02C52-69B2-F9B3-56C7-2B72E50F3222}"/>
              </a:ext>
            </a:extLst>
          </p:cNvPr>
          <p:cNvSpPr/>
          <p:nvPr/>
        </p:nvSpPr>
        <p:spPr>
          <a:xfrm>
            <a:off x="708132" y="2125310"/>
            <a:ext cx="7245355" cy="7231632"/>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10" name="Textfeld 9">
            <a:extLst>
              <a:ext uri="{FF2B5EF4-FFF2-40B4-BE49-F238E27FC236}">
                <a16:creationId xmlns:a16="http://schemas.microsoft.com/office/drawing/2014/main" id="{DD8C8CE3-B7BA-2600-39B0-4C1930370F06}"/>
              </a:ext>
            </a:extLst>
          </p:cNvPr>
          <p:cNvSpPr txBox="1"/>
          <p:nvPr/>
        </p:nvSpPr>
        <p:spPr>
          <a:xfrm>
            <a:off x="878653" y="2225518"/>
            <a:ext cx="3190273" cy="7001917"/>
          </a:xfrm>
          <a:prstGeom prst="rect">
            <a:avLst/>
          </a:prstGeom>
          <a:noFill/>
        </p:spPr>
        <p:txBody>
          <a:bodyPr wrap="square" rtlCol="0">
            <a:spAutoFit/>
          </a:bodyPr>
          <a:lstStyle/>
          <a:p>
            <a:pPr>
              <a:spcBef>
                <a:spcPts val="600"/>
              </a:spcBef>
            </a:pPr>
            <a:r>
              <a:rPr lang="de-DE" b="1" dirty="0">
                <a:solidFill>
                  <a:schemeClr val="accent1">
                    <a:lumMod val="50000"/>
                  </a:schemeClr>
                </a:solidFill>
              </a:rPr>
              <a:t>SPECIFIEKE WOORDEN </a:t>
            </a:r>
            <a:br>
              <a:rPr lang="de-DE" b="1" dirty="0">
                <a:solidFill>
                  <a:schemeClr val="accent1">
                    <a:lumMod val="50000"/>
                  </a:schemeClr>
                </a:solidFill>
              </a:rPr>
            </a:br>
            <a:r>
              <a:rPr lang="de-DE" b="1" dirty="0">
                <a:solidFill>
                  <a:schemeClr val="accent1">
                    <a:lumMod val="50000"/>
                  </a:schemeClr>
                </a:solidFill>
              </a:rPr>
              <a:t>IN DE FILM</a:t>
            </a:r>
          </a:p>
          <a:p>
            <a:pPr>
              <a:spcBef>
                <a:spcPts val="600"/>
              </a:spcBef>
            </a:pPr>
            <a:endParaRPr lang="nl-NL" b="1" dirty="0">
              <a:solidFill>
                <a:schemeClr val="accent2">
                  <a:lumMod val="50000"/>
                </a:schemeClr>
              </a:solidFill>
            </a:endParaRPr>
          </a:p>
          <a:p>
            <a:r>
              <a:rPr lang="nl-NL" b="1" dirty="0">
                <a:solidFill>
                  <a:schemeClr val="accent2">
                    <a:lumMod val="50000"/>
                  </a:schemeClr>
                </a:solidFill>
              </a:rPr>
              <a:t>kabinet</a:t>
            </a:r>
            <a:r>
              <a:rPr lang="nl-NL" dirty="0"/>
              <a:t> [het]</a:t>
            </a:r>
          </a:p>
          <a:p>
            <a:pPr>
              <a:tabLst>
                <a:tab pos="270000" algn="l"/>
                <a:tab pos="360000" algn="l"/>
              </a:tabLst>
            </a:pPr>
            <a:r>
              <a:rPr lang="nl-NL" dirty="0"/>
              <a:t> 	</a:t>
            </a:r>
            <a:r>
              <a:rPr lang="nl-NL" b="1" dirty="0"/>
              <a:t>de gezamenlijke ministers</a:t>
            </a:r>
          </a:p>
          <a:p>
            <a:pPr>
              <a:spcBef>
                <a:spcPts val="600"/>
              </a:spcBef>
            </a:pPr>
            <a:r>
              <a:rPr lang="nl-NL" b="1" dirty="0">
                <a:solidFill>
                  <a:schemeClr val="accent2">
                    <a:lumMod val="50000"/>
                  </a:schemeClr>
                </a:solidFill>
              </a:rPr>
              <a:t>regeerakkoord</a:t>
            </a:r>
            <a:r>
              <a:rPr lang="nl-NL" dirty="0"/>
              <a:t> [het]</a:t>
            </a:r>
          </a:p>
          <a:p>
            <a:pPr>
              <a:tabLst>
                <a:tab pos="270000" algn="l"/>
                <a:tab pos="360000" algn="l"/>
              </a:tabLst>
            </a:pPr>
            <a:r>
              <a:rPr lang="nl-NL" dirty="0"/>
              <a:t> 	</a:t>
            </a:r>
            <a:r>
              <a:rPr lang="nl-NL" b="1" dirty="0"/>
              <a:t>overeenkomst tussen partijen die samen gaan regeren</a:t>
            </a:r>
          </a:p>
          <a:p>
            <a:pPr>
              <a:spcBef>
                <a:spcPts val="600"/>
              </a:spcBef>
            </a:pPr>
            <a:r>
              <a:rPr lang="nl-NL" b="1" dirty="0">
                <a:solidFill>
                  <a:schemeClr val="accent2">
                    <a:lumMod val="50000"/>
                  </a:schemeClr>
                </a:solidFill>
              </a:rPr>
              <a:t>hennep</a:t>
            </a:r>
            <a:r>
              <a:rPr lang="nl-NL" dirty="0"/>
              <a:t> [de]</a:t>
            </a:r>
          </a:p>
          <a:p>
            <a:pPr>
              <a:tabLst>
                <a:tab pos="270000" algn="l"/>
                <a:tab pos="360000" algn="l"/>
              </a:tabLst>
            </a:pPr>
            <a:r>
              <a:rPr lang="nl-NL" dirty="0"/>
              <a:t> 	</a:t>
            </a:r>
            <a:r>
              <a:rPr lang="nl-NL" b="1" dirty="0"/>
              <a:t>plant waarvan hasj en marihuana (wiet) gemaakt kan worden </a:t>
            </a:r>
          </a:p>
          <a:p>
            <a:pPr>
              <a:spcBef>
                <a:spcPts val="600"/>
              </a:spcBef>
            </a:pPr>
            <a:r>
              <a:rPr lang="nl-NL" b="1" dirty="0">
                <a:solidFill>
                  <a:schemeClr val="accent2">
                    <a:lumMod val="50000"/>
                  </a:schemeClr>
                </a:solidFill>
              </a:rPr>
              <a:t>telen</a:t>
            </a:r>
            <a:r>
              <a:rPr lang="nl-NL" dirty="0"/>
              <a:t> [</a:t>
            </a:r>
            <a:r>
              <a:rPr lang="nl-NL" dirty="0" err="1"/>
              <a:t>ww</a:t>
            </a:r>
            <a:r>
              <a:rPr lang="nl-NL" dirty="0"/>
              <a:t>] [teelde, h. geteeld]</a:t>
            </a:r>
          </a:p>
          <a:p>
            <a:pPr>
              <a:tabLst>
                <a:tab pos="270000" algn="l"/>
                <a:tab pos="360000" algn="l"/>
              </a:tabLst>
            </a:pPr>
            <a:r>
              <a:rPr lang="nl-NL" dirty="0"/>
              <a:t> 	</a:t>
            </a:r>
            <a:r>
              <a:rPr lang="nl-NL" b="1" dirty="0"/>
              <a:t>verbouwen van groenten of fruit, kweken</a:t>
            </a:r>
          </a:p>
          <a:p>
            <a:pPr>
              <a:tabLst>
                <a:tab pos="270000" algn="l"/>
                <a:tab pos="360000" algn="l"/>
              </a:tabLst>
            </a:pPr>
            <a:r>
              <a:rPr lang="nl-NL" dirty="0">
                <a:solidFill>
                  <a:srgbClr val="002060"/>
                </a:solidFill>
              </a:rPr>
              <a:t>aardappels ~</a:t>
            </a:r>
          </a:p>
          <a:p>
            <a:pPr>
              <a:spcBef>
                <a:spcPts val="600"/>
              </a:spcBef>
            </a:pPr>
            <a:r>
              <a:rPr lang="nl-NL" b="1" dirty="0">
                <a:solidFill>
                  <a:schemeClr val="accent2">
                    <a:lumMod val="50000"/>
                  </a:schemeClr>
                </a:solidFill>
              </a:rPr>
              <a:t>joint</a:t>
            </a:r>
            <a:r>
              <a:rPr lang="nl-NL" dirty="0"/>
              <a:t> (uit het Eng) [de]</a:t>
            </a:r>
          </a:p>
          <a:p>
            <a:pPr>
              <a:tabLst>
                <a:tab pos="270000" algn="l"/>
                <a:tab pos="360000" algn="l"/>
              </a:tabLst>
            </a:pPr>
            <a:r>
              <a:rPr lang="nl-NL" dirty="0"/>
              <a:t> 	</a:t>
            </a:r>
            <a:r>
              <a:rPr lang="nl-NL" b="1" dirty="0"/>
              <a:t>sigaret met hasj of marihuana</a:t>
            </a:r>
          </a:p>
          <a:p>
            <a:pPr>
              <a:spcBef>
                <a:spcPts val="600"/>
              </a:spcBef>
            </a:pPr>
            <a:r>
              <a:rPr lang="nl-NL" b="1" dirty="0">
                <a:solidFill>
                  <a:schemeClr val="accent2">
                    <a:lumMod val="50000"/>
                  </a:schemeClr>
                </a:solidFill>
              </a:rPr>
              <a:t>VS</a:t>
            </a:r>
            <a:r>
              <a:rPr lang="nl-NL" dirty="0"/>
              <a:t> (afkorting) [de]</a:t>
            </a:r>
          </a:p>
          <a:p>
            <a:pPr>
              <a:tabLst>
                <a:tab pos="270000" algn="l"/>
                <a:tab pos="360000" algn="l"/>
              </a:tabLst>
            </a:pPr>
            <a:r>
              <a:rPr lang="nl-NL" dirty="0"/>
              <a:t> 	</a:t>
            </a:r>
            <a:r>
              <a:rPr lang="nl-NL" b="1" dirty="0"/>
              <a:t>Verenigde Staten (van Noord-Amerika)</a:t>
            </a:r>
          </a:p>
        </p:txBody>
      </p:sp>
      <p:sp>
        <p:nvSpPr>
          <p:cNvPr id="12" name="Textfeld 11">
            <a:extLst>
              <a:ext uri="{FF2B5EF4-FFF2-40B4-BE49-F238E27FC236}">
                <a16:creationId xmlns:a16="http://schemas.microsoft.com/office/drawing/2014/main" id="{C02A05C1-F5B3-3D4D-9211-D8999F4C094E}"/>
              </a:ext>
            </a:extLst>
          </p:cNvPr>
          <p:cNvSpPr txBox="1"/>
          <p:nvPr/>
        </p:nvSpPr>
        <p:spPr>
          <a:xfrm>
            <a:off x="4327482" y="3082790"/>
            <a:ext cx="3519964" cy="5786199"/>
          </a:xfrm>
          <a:prstGeom prst="rect">
            <a:avLst/>
          </a:prstGeom>
          <a:noFill/>
        </p:spPr>
        <p:txBody>
          <a:bodyPr wrap="square">
            <a:spAutoFit/>
          </a:bodyPr>
          <a:lstStyle/>
          <a:p>
            <a:r>
              <a:rPr lang="nl-NL" b="1" dirty="0">
                <a:solidFill>
                  <a:schemeClr val="accent2">
                    <a:lumMod val="50000"/>
                  </a:schemeClr>
                </a:solidFill>
              </a:rPr>
              <a:t>kweken</a:t>
            </a:r>
            <a:r>
              <a:rPr lang="nl-NL" dirty="0"/>
              <a:t> [</a:t>
            </a:r>
            <a:r>
              <a:rPr lang="nl-NL" dirty="0" err="1"/>
              <a:t>ww</a:t>
            </a:r>
            <a:r>
              <a:rPr lang="nl-NL" dirty="0"/>
              <a:t>] [kweekte, h. gekweekt]</a:t>
            </a:r>
          </a:p>
          <a:p>
            <a:pPr>
              <a:tabLst>
                <a:tab pos="270000" algn="l"/>
                <a:tab pos="360000" algn="l"/>
              </a:tabLst>
            </a:pPr>
            <a:r>
              <a:rPr lang="nl-NL" dirty="0"/>
              <a:t> 	</a:t>
            </a:r>
            <a:r>
              <a:rPr lang="nl-NL" b="1" dirty="0"/>
              <a:t>planten of bloemen doen groeien</a:t>
            </a:r>
          </a:p>
          <a:p>
            <a:pPr>
              <a:tabLst>
                <a:tab pos="270000" algn="l"/>
                <a:tab pos="360000" algn="l"/>
              </a:tabLst>
            </a:pPr>
            <a:r>
              <a:rPr lang="nl-NL" dirty="0">
                <a:solidFill>
                  <a:srgbClr val="002060"/>
                </a:solidFill>
              </a:rPr>
              <a:t>hij kweekt rozen in zijn tuin</a:t>
            </a:r>
          </a:p>
          <a:p>
            <a:pPr>
              <a:spcBef>
                <a:spcPts val="600"/>
              </a:spcBef>
            </a:pPr>
            <a:r>
              <a:rPr lang="nl-NL" b="1" dirty="0">
                <a:solidFill>
                  <a:schemeClr val="accent2">
                    <a:lumMod val="50000"/>
                  </a:schemeClr>
                </a:solidFill>
              </a:rPr>
              <a:t>de achterdeur </a:t>
            </a:r>
            <a:r>
              <a:rPr lang="nl-NL" dirty="0"/>
              <a:t>[de]</a:t>
            </a:r>
          </a:p>
          <a:p>
            <a:pPr>
              <a:tabLst>
                <a:tab pos="270000" algn="l"/>
                <a:tab pos="360000" algn="l"/>
              </a:tabLst>
            </a:pPr>
            <a:r>
              <a:rPr lang="nl-NL" dirty="0"/>
              <a:t> 	</a:t>
            </a:r>
            <a:r>
              <a:rPr lang="nl-NL" b="1" dirty="0"/>
              <a:t>deur van de achterkant van een huis </a:t>
            </a:r>
          </a:p>
          <a:p>
            <a:pPr>
              <a:tabLst>
                <a:tab pos="270000" algn="l"/>
                <a:tab pos="360000" algn="l"/>
              </a:tabLst>
            </a:pPr>
            <a:r>
              <a:rPr lang="nl-NL" dirty="0">
                <a:solidFill>
                  <a:srgbClr val="002060"/>
                </a:solidFill>
              </a:rPr>
              <a:t>via een ~ </a:t>
            </a:r>
          </a:p>
          <a:p>
            <a:pPr>
              <a:tabLst>
                <a:tab pos="270000" algn="l"/>
                <a:tab pos="360000" algn="l"/>
              </a:tabLst>
            </a:pPr>
            <a:r>
              <a:rPr lang="nl-NL" dirty="0"/>
              <a:t>op een stiekeme, niet-officiële manier </a:t>
            </a:r>
            <a:endParaRPr lang="nl-NL" dirty="0">
              <a:solidFill>
                <a:srgbClr val="002060"/>
              </a:solidFill>
            </a:endParaRPr>
          </a:p>
          <a:p>
            <a:pPr>
              <a:spcBef>
                <a:spcPts val="600"/>
              </a:spcBef>
            </a:pPr>
            <a:r>
              <a:rPr lang="nl-NL" b="1" dirty="0">
                <a:solidFill>
                  <a:schemeClr val="accent2">
                    <a:lumMod val="50000"/>
                  </a:schemeClr>
                </a:solidFill>
              </a:rPr>
              <a:t>circuit </a:t>
            </a:r>
            <a:r>
              <a:rPr lang="nl-NL" dirty="0"/>
              <a:t>[het]</a:t>
            </a:r>
          </a:p>
          <a:p>
            <a:pPr>
              <a:tabLst>
                <a:tab pos="270000" algn="l"/>
                <a:tab pos="360000" algn="l"/>
              </a:tabLst>
            </a:pPr>
            <a:r>
              <a:rPr lang="nl-NL" dirty="0"/>
              <a:t> 	</a:t>
            </a:r>
            <a:r>
              <a:rPr lang="nl-NL" b="1" dirty="0"/>
              <a:t>krijg van mensen met een gemeenschappelijke interesse of activiteit</a:t>
            </a:r>
          </a:p>
          <a:p>
            <a:pPr>
              <a:tabLst>
                <a:tab pos="270000" algn="l"/>
                <a:tab pos="360000" algn="l"/>
              </a:tabLst>
            </a:pPr>
            <a:r>
              <a:rPr lang="nl-NL" dirty="0">
                <a:solidFill>
                  <a:srgbClr val="002060"/>
                </a:solidFill>
              </a:rPr>
              <a:t>een illegaal ~ </a:t>
            </a:r>
          </a:p>
          <a:p>
            <a:pPr>
              <a:tabLst>
                <a:tab pos="270000" algn="l"/>
                <a:tab pos="360000" algn="l"/>
              </a:tabLst>
            </a:pPr>
            <a:r>
              <a:rPr lang="nl-NL" dirty="0"/>
              <a:t>personen die zich met verboden of criminele activiteiten bezighouden </a:t>
            </a:r>
            <a:endParaRPr lang="nl-NL" dirty="0">
              <a:solidFill>
                <a:srgbClr val="002060"/>
              </a:solidFill>
            </a:endParaRPr>
          </a:p>
          <a:p>
            <a:pPr>
              <a:tabLst>
                <a:tab pos="270000" algn="l"/>
                <a:tab pos="360000" algn="l"/>
              </a:tabLst>
            </a:pPr>
            <a:endParaRPr lang="nl-NL" b="1" dirty="0"/>
          </a:p>
          <a:p>
            <a:pPr>
              <a:tabLst>
                <a:tab pos="270000" algn="l"/>
                <a:tab pos="360000" algn="l"/>
              </a:tabLst>
            </a:pPr>
            <a:endParaRPr lang="nl-NL" b="1" dirty="0"/>
          </a:p>
        </p:txBody>
      </p:sp>
    </p:spTree>
    <p:extLst>
      <p:ext uri="{BB962C8B-B14F-4D97-AF65-F5344CB8AC3E}">
        <p14:creationId xmlns:p14="http://schemas.microsoft.com/office/powerpoint/2010/main" val="1101567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380752" y="1937759"/>
            <a:ext cx="7545970" cy="936218"/>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2873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20582" y="737405"/>
            <a:ext cx="731820" cy="707886"/>
          </a:xfrm>
          <a:prstGeom prst="rect">
            <a:avLst/>
          </a:prstGeom>
          <a:noFill/>
        </p:spPr>
        <p:txBody>
          <a:bodyPr wrap="square" rtlCol="0">
            <a:spAutoFit/>
          </a:bodyPr>
          <a:lstStyle/>
          <a:p>
            <a:r>
              <a:rPr lang="en-US" sz="4000" dirty="0">
                <a:solidFill>
                  <a:schemeClr val="bg1"/>
                </a:solidFill>
              </a:rPr>
              <a:t>4C</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254089"/>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AACC88EF-2515-4F53-9536-26BE01940B34}"/>
              </a:ext>
            </a:extLst>
          </p:cNvPr>
          <p:cNvSpPr/>
          <p:nvPr/>
        </p:nvSpPr>
        <p:spPr>
          <a:xfrm>
            <a:off x="538857" y="2065286"/>
            <a:ext cx="7252332" cy="646331"/>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Lees eerst alle vragen en antwoordmogelijkheden. Kijk dan nog een keer naar de video en omcirkel het juiste antwoord.</a:t>
            </a:r>
          </a:p>
        </p:txBody>
      </p:sp>
      <p:sp>
        <p:nvSpPr>
          <p:cNvPr id="22" name="Rectangle: Rounded Corners 45">
            <a:extLst>
              <a:ext uri="{FF2B5EF4-FFF2-40B4-BE49-F238E27FC236}">
                <a16:creationId xmlns:a16="http://schemas.microsoft.com/office/drawing/2014/main" id="{3F0DD348-4535-4443-B1ED-E8C660775EE8}"/>
              </a:ext>
            </a:extLst>
          </p:cNvPr>
          <p:cNvSpPr/>
          <p:nvPr/>
        </p:nvSpPr>
        <p:spPr>
          <a:xfrm>
            <a:off x="420583" y="3395460"/>
            <a:ext cx="7545970" cy="5773135"/>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24" name="Textfeld 23">
            <a:extLst>
              <a:ext uri="{FF2B5EF4-FFF2-40B4-BE49-F238E27FC236}">
                <a16:creationId xmlns:a16="http://schemas.microsoft.com/office/drawing/2014/main" id="{73BE0278-B1B7-49A6-9B64-3EB2CA529915}"/>
              </a:ext>
            </a:extLst>
          </p:cNvPr>
          <p:cNvSpPr txBox="1"/>
          <p:nvPr/>
        </p:nvSpPr>
        <p:spPr>
          <a:xfrm>
            <a:off x="535719" y="3449695"/>
            <a:ext cx="7384319" cy="5416483"/>
          </a:xfrm>
          <a:prstGeom prst="rect">
            <a:avLst/>
          </a:prstGeom>
          <a:noFill/>
        </p:spPr>
        <p:txBody>
          <a:bodyPr wrap="square">
            <a:spAutoFit/>
          </a:bodyPr>
          <a:lstStyle/>
          <a:p>
            <a:pPr marL="342900" indent="-342900">
              <a:lnSpc>
                <a:spcPct val="107000"/>
              </a:lnSpc>
              <a:spcAft>
                <a:spcPts val="800"/>
              </a:spcAft>
              <a:buFont typeface="+mj-lt"/>
              <a:buAutoNum type="arabicPeriod"/>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Wat betekent “De Wietproef staat op losse schroeven”?</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Het is onzeker of het wietexperiment zoals gepland doorgaat.</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Het wietexperiment is gevaarlijk.</a:t>
            </a: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Het</a:t>
            </a:r>
            <a:r>
              <a:rPr lang="nl-NL" dirty="0">
                <a:effectLst/>
                <a:latin typeface="Segoe UI Light" panose="020B0502040204020203" pitchFamily="34" charset="0"/>
                <a:ea typeface="Calibri" panose="020F0502020204030204" pitchFamily="34" charset="0"/>
                <a:cs typeface="Segoe UI Light" panose="020B0502040204020203" pitchFamily="34" charset="0"/>
              </a:rPr>
              <a:t> duurt niet meer lang, dan begint het wietexperiment.</a:t>
            </a:r>
          </a:p>
          <a:p>
            <a:pPr lvl="1">
              <a:lnSpc>
                <a:spcPct val="107000"/>
              </a:lnSpc>
            </a:pP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342900" indent="-342900">
              <a:lnSpc>
                <a:spcPct val="107000"/>
              </a:lnSpc>
              <a:spcAft>
                <a:spcPts val="800"/>
              </a:spcAft>
              <a:buFont typeface="+mj-lt"/>
              <a:buAutoNum type="arabicPeriod"/>
            </a:pPr>
            <a:r>
              <a:rPr lang="nl-NL" b="1" dirty="0">
                <a:latin typeface="Segoe UI Light" panose="020B0502040204020203" pitchFamily="34" charset="0"/>
                <a:cs typeface="Segoe UI Light" panose="020B0502040204020203" pitchFamily="34" charset="0"/>
              </a:rPr>
              <a:t>Wat voor een situatie is in Nederland sinds 40 jaar niet veranderd?</a:t>
            </a:r>
          </a:p>
          <a:p>
            <a:pPr marL="800100" lvl="1" indent="-342900">
              <a:lnSpc>
                <a:spcPct val="107000"/>
              </a:lnSpc>
              <a:buFont typeface="+mj-lt"/>
              <a:buAutoNum type="alphaLcPeriod"/>
            </a:pPr>
            <a:r>
              <a:rPr lang="nl-NL" dirty="0">
                <a:latin typeface="Segoe UI Light" panose="020B0502040204020203" pitchFamily="34" charset="0"/>
                <a:cs typeface="Segoe UI Light" panose="020B0502040204020203" pitchFamily="34" charset="0"/>
              </a:rPr>
              <a:t>De verkoop van hasj en wiet in coffeeshops wordt gedoogd, maar de inkoop is op zich verboden.</a:t>
            </a:r>
          </a:p>
          <a:p>
            <a:pPr marL="800100" lvl="1" indent="-342900">
              <a:lnSpc>
                <a:spcPct val="107000"/>
              </a:lnSpc>
              <a:buFont typeface="+mj-lt"/>
              <a:buAutoNum type="alphaLcPeriod"/>
            </a:pPr>
            <a:r>
              <a:rPr lang="nl-NL" dirty="0">
                <a:latin typeface="Segoe UI Light" panose="020B0502040204020203" pitchFamily="34" charset="0"/>
                <a:cs typeface="Segoe UI Light" panose="020B0502040204020203" pitchFamily="34" charset="0"/>
              </a:rPr>
              <a:t>Het roken van jointjes is alleen maar in coffeeshops strafvrij, maar niet op straat. </a:t>
            </a:r>
          </a:p>
          <a:p>
            <a:pPr marL="800100" lvl="1" indent="-342900">
              <a:lnSpc>
                <a:spcPct val="107000"/>
              </a:lnSpc>
              <a:buFont typeface="+mj-lt"/>
              <a:buAutoNum type="alphaLcPeriod"/>
            </a:pPr>
            <a:r>
              <a:rPr lang="nl-NL" dirty="0">
                <a:latin typeface="Segoe UI Light" panose="020B0502040204020203" pitchFamily="34" charset="0"/>
                <a:cs typeface="Segoe UI Light" panose="020B0502040204020203" pitchFamily="34" charset="0"/>
              </a:rPr>
              <a:t>Nederland houdt zich aan de drugsregels in Luxemburg. </a:t>
            </a:r>
          </a:p>
          <a:p>
            <a:pPr lvl="1">
              <a:lnSpc>
                <a:spcPct val="107000"/>
              </a:lnSpc>
            </a:pPr>
            <a:endParaRPr lang="nl-NL" dirty="0">
              <a:latin typeface="Segoe UI Light" panose="020B0502040204020203" pitchFamily="34" charset="0"/>
              <a:cs typeface="Segoe UI Light" panose="020B0502040204020203" pitchFamily="34" charset="0"/>
            </a:endParaRPr>
          </a:p>
          <a:p>
            <a:pPr marL="342900" indent="-342900">
              <a:lnSpc>
                <a:spcPct val="107000"/>
              </a:lnSpc>
              <a:spcAft>
                <a:spcPts val="800"/>
              </a:spcAft>
              <a:buFont typeface="+mj-lt"/>
              <a:buAutoNum type="arabicPeriod"/>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Wat kom je te weten over het drugsbeleid in andere landen?</a:t>
            </a: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In de VS zijn softdrugs zoals cannabis legaal.</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In Duitsland kun je cannabis zonder recept in apotheken kopen.</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Canada is met het legaliseren van drugs verder gegaan dan Nederland.</a:t>
            </a:r>
          </a:p>
        </p:txBody>
      </p:sp>
      <p:sp>
        <p:nvSpPr>
          <p:cNvPr id="2" name="TextBox 17">
            <a:extLst>
              <a:ext uri="{FF2B5EF4-FFF2-40B4-BE49-F238E27FC236}">
                <a16:creationId xmlns:a16="http://schemas.microsoft.com/office/drawing/2014/main" id="{4942726B-77E3-ADA4-1F48-67C5D5413923}"/>
              </a:ext>
            </a:extLst>
          </p:cNvPr>
          <p:cNvSpPr txBox="1"/>
          <p:nvPr/>
        </p:nvSpPr>
        <p:spPr>
          <a:xfrm>
            <a:off x="1394702" y="876978"/>
            <a:ext cx="5200837"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KIJKEN &amp; LUISTEREN </a:t>
            </a:r>
            <a:r>
              <a:rPr lang="en-US" sz="1600" b="1" dirty="0">
                <a:latin typeface="Segoe UI" panose="020B0502040204020203" pitchFamily="34" charset="0"/>
                <a:cs typeface="Segoe UI" panose="020B0502040204020203" pitchFamily="34" charset="0"/>
              </a:rPr>
              <a:t>(IN DETAILS)</a:t>
            </a:r>
          </a:p>
        </p:txBody>
      </p:sp>
    </p:spTree>
    <p:extLst>
      <p:ext uri="{BB962C8B-B14F-4D97-AF65-F5344CB8AC3E}">
        <p14:creationId xmlns:p14="http://schemas.microsoft.com/office/powerpoint/2010/main" val="153929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3924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17445" y="737405"/>
            <a:ext cx="734957" cy="707886"/>
          </a:xfrm>
          <a:prstGeom prst="rect">
            <a:avLst/>
          </a:prstGeom>
          <a:noFill/>
        </p:spPr>
        <p:txBody>
          <a:bodyPr wrap="square" rtlCol="0">
            <a:spAutoFit/>
          </a:bodyPr>
          <a:lstStyle/>
          <a:p>
            <a:r>
              <a:rPr lang="en-US" sz="4000" dirty="0">
                <a:solidFill>
                  <a:schemeClr val="bg1"/>
                </a:solidFill>
              </a:rPr>
              <a:t>4C</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839664"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KIJKEN &amp; LUISTEREN </a:t>
            </a:r>
            <a:r>
              <a:rPr lang="en-US" sz="1600" b="1" dirty="0">
                <a:latin typeface="Segoe UI" panose="020B0502040204020203" pitchFamily="34" charset="0"/>
                <a:cs typeface="Segoe UI" panose="020B0502040204020203" pitchFamily="34" charset="0"/>
              </a:rPr>
              <a:t>(IN DETAILS)</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AACC88EF-2515-4F53-9536-26BE01940B34}"/>
              </a:ext>
            </a:extLst>
          </p:cNvPr>
          <p:cNvSpPr/>
          <p:nvPr/>
        </p:nvSpPr>
        <p:spPr>
          <a:xfrm>
            <a:off x="538857" y="2204986"/>
            <a:ext cx="6324278" cy="923330"/>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Lees eerst de vragen en antwoordmogelijkheden. Kijk dan nog een keer naar de video en omcirkel het juiste antwoord (soms zijn er meer juiste antwoorden). </a:t>
            </a:r>
          </a:p>
        </p:txBody>
      </p:sp>
      <p:sp>
        <p:nvSpPr>
          <p:cNvPr id="22" name="Rectangle: Rounded Corners 45">
            <a:extLst>
              <a:ext uri="{FF2B5EF4-FFF2-40B4-BE49-F238E27FC236}">
                <a16:creationId xmlns:a16="http://schemas.microsoft.com/office/drawing/2014/main" id="{3F0DD348-4535-4443-B1ED-E8C660775EE8}"/>
              </a:ext>
            </a:extLst>
          </p:cNvPr>
          <p:cNvSpPr/>
          <p:nvPr/>
        </p:nvSpPr>
        <p:spPr>
          <a:xfrm>
            <a:off x="417445" y="1940322"/>
            <a:ext cx="7549107" cy="7313301"/>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24" name="Textfeld 23">
            <a:extLst>
              <a:ext uri="{FF2B5EF4-FFF2-40B4-BE49-F238E27FC236}">
                <a16:creationId xmlns:a16="http://schemas.microsoft.com/office/drawing/2014/main" id="{73BE0278-B1B7-49A6-9B64-3EB2CA529915}"/>
              </a:ext>
            </a:extLst>
          </p:cNvPr>
          <p:cNvSpPr txBox="1"/>
          <p:nvPr/>
        </p:nvSpPr>
        <p:spPr>
          <a:xfrm>
            <a:off x="535719" y="2058961"/>
            <a:ext cx="7084281" cy="7194662"/>
          </a:xfrm>
          <a:prstGeom prst="rect">
            <a:avLst/>
          </a:prstGeom>
          <a:noFill/>
        </p:spPr>
        <p:txBody>
          <a:bodyPr wrap="square">
            <a:spAutoFit/>
          </a:bodyPr>
          <a:lstStyle/>
          <a:p>
            <a:pPr marL="342900" indent="-342900">
              <a:lnSpc>
                <a:spcPct val="107000"/>
              </a:lnSpc>
              <a:spcAft>
                <a:spcPts val="800"/>
              </a:spcAft>
              <a:buFont typeface="+mj-lt"/>
              <a:buAutoNum type="arabicPeriod" startAt="4"/>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Hoe lang zal het wietexperiment in Nederland duren?</a:t>
            </a: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een half jaar</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vier jaar </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vier jaar en een half jaar</a:t>
            </a:r>
          </a:p>
          <a:p>
            <a:pPr lvl="1">
              <a:lnSpc>
                <a:spcPct val="107000"/>
              </a:lnSpc>
            </a:pP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342900" indent="-342900">
              <a:lnSpc>
                <a:spcPct val="107000"/>
              </a:lnSpc>
              <a:spcAft>
                <a:spcPts val="800"/>
              </a:spcAft>
              <a:buFont typeface="+mj-lt"/>
              <a:buAutoNum type="arabicPeriod" startAt="5"/>
            </a:pPr>
            <a:r>
              <a:rPr lang="nl-NL" b="1" dirty="0">
                <a:latin typeface="Segoe UI Light" panose="020B0502040204020203" pitchFamily="34" charset="0"/>
                <a:ea typeface="Calibri" panose="020F0502020204030204" pitchFamily="34" charset="0"/>
                <a:cs typeface="Segoe UI Light" panose="020B0502040204020203" pitchFamily="34" charset="0"/>
              </a:rPr>
              <a:t>Wat is het gevolg voor grensgemeenten, die aan het wietexperiment meedoen?</a:t>
            </a:r>
            <a:endParaRPr lang="nl-NL" sz="1800" b="1" dirty="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Slechts de inwoners van de eigen gemeente mogen in coffeeshops softdrugs kopen.</a:t>
            </a: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Er komen minder drugstoeristen uit het buitenland.</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In de grensgemeenten wordt meer hennep geteeld.</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marL="800100" lvl="1" indent="-342900">
              <a:lnSpc>
                <a:spcPct val="107000"/>
              </a:lnSpc>
              <a:buFont typeface="+mj-lt"/>
              <a:buAutoNum type="alphaLcPeriod"/>
            </a:pPr>
            <a:endParaRPr lang="nl-NL" dirty="0">
              <a:latin typeface="Segoe UI Light" panose="020B0502040204020203" pitchFamily="34" charset="0"/>
              <a:ea typeface="Calibri" panose="020F0502020204030204" pitchFamily="34" charset="0"/>
              <a:cs typeface="Segoe UI Light" panose="020B0502040204020203" pitchFamily="34" charset="0"/>
            </a:endParaRPr>
          </a:p>
          <a:p>
            <a:pPr marL="342900" indent="-342900">
              <a:lnSpc>
                <a:spcPct val="107000"/>
              </a:lnSpc>
              <a:buFont typeface="+mj-lt"/>
              <a:buAutoNum type="arabicPeriod" startAt="6"/>
            </a:pPr>
            <a:r>
              <a:rPr lang="nl-NL" b="1" dirty="0">
                <a:latin typeface="Segoe UI Light" panose="020B0502040204020203" pitchFamily="34" charset="0"/>
                <a:cs typeface="Segoe UI Light" panose="020B0502040204020203" pitchFamily="34" charset="0"/>
              </a:rPr>
              <a:t>Wat betekent “de banden met de leveranciers (van drugs) direct doorknippen”?</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geen handel meer met de leveranciers drijven</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niet meer betalen voor de geleverde drugs</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geen vriendschappen meer hebben met drugsdealers </a:t>
            </a:r>
          </a:p>
          <a:p>
            <a:pPr marL="800100" lvl="1" indent="-342900">
              <a:lnSpc>
                <a:spcPct val="107000"/>
              </a:lnSpc>
              <a:buFont typeface="+mj-lt"/>
              <a:buAutoNum type="alphaLcPeriod"/>
            </a:pPr>
            <a:endParaRPr lang="nl-NL" dirty="0">
              <a:latin typeface="Segoe UI Light" panose="020B0502040204020203" pitchFamily="34" charset="0"/>
              <a:ea typeface="Calibri" panose="020F0502020204030204" pitchFamily="34" charset="0"/>
              <a:cs typeface="Segoe UI Light" panose="020B0502040204020203" pitchFamily="34" charset="0"/>
            </a:endParaRPr>
          </a:p>
          <a:p>
            <a:pPr marL="342900" indent="-342900">
              <a:lnSpc>
                <a:spcPct val="107000"/>
              </a:lnSpc>
              <a:spcAft>
                <a:spcPts val="800"/>
              </a:spcAft>
              <a:buFont typeface="+mj-lt"/>
              <a:buAutoNum type="arabicPeriod" startAt="7"/>
            </a:pPr>
            <a:r>
              <a:rPr lang="nl-NL" sz="1800" b="1" dirty="0">
                <a:effectLst/>
                <a:latin typeface="Segoe UI Light" panose="020B0502040204020203" pitchFamily="34" charset="0"/>
                <a:ea typeface="Calibri" panose="020F0502020204030204" pitchFamily="34" charset="0"/>
                <a:cs typeface="Segoe UI Light" panose="020B0502040204020203" pitchFamily="34" charset="0"/>
              </a:rPr>
              <a:t>Wat vinden de Nederlandse gemeenten van het wietexperiment?</a:t>
            </a:r>
          </a:p>
          <a:p>
            <a:pPr marL="800100" lvl="1" indent="-342900">
              <a:lnSpc>
                <a:spcPct val="107000"/>
              </a:lnSpc>
              <a:buFont typeface="+mj-lt"/>
              <a:buAutoNum type="alphaLcPeriod"/>
            </a:pPr>
            <a:r>
              <a:rPr lang="nl-NL" dirty="0">
                <a:latin typeface="Segoe UI Light" panose="020B0502040204020203" pitchFamily="34" charset="0"/>
                <a:ea typeface="Calibri" panose="020F0502020204030204" pitchFamily="34" charset="0"/>
                <a:cs typeface="Segoe UI Light" panose="020B0502040204020203" pitchFamily="34" charset="0"/>
              </a:rPr>
              <a:t>Ze zijn allemaal heel enthousiast erover en willen meedoen.</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Veel gemeenten twijfelen of de wietproef een goed idee is.</a:t>
            </a:r>
          </a:p>
          <a:p>
            <a:pPr marL="800100" lvl="1" indent="-342900">
              <a:lnSpc>
                <a:spcPct val="107000"/>
              </a:lnSpc>
              <a:buFont typeface="+mj-lt"/>
              <a:buAutoNum type="alphaLcPeriod"/>
            </a:pPr>
            <a:r>
              <a:rPr lang="nl-NL" dirty="0">
                <a:effectLst/>
                <a:latin typeface="Segoe UI Light" panose="020B0502040204020203" pitchFamily="34" charset="0"/>
                <a:ea typeface="Calibri" panose="020F0502020204030204" pitchFamily="34" charset="0"/>
                <a:cs typeface="Segoe UI Light" panose="020B0502040204020203" pitchFamily="34" charset="0"/>
              </a:rPr>
              <a:t>De gemeenten zijn er tegen, maar een commissie zegt of ze mee moeten doen of niet. </a:t>
            </a:r>
            <a:endParaRPr lang="nl-NL" dirty="0">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1182667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2873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20582" y="737405"/>
            <a:ext cx="871004" cy="707886"/>
          </a:xfrm>
          <a:prstGeom prst="rect">
            <a:avLst/>
          </a:prstGeom>
          <a:noFill/>
        </p:spPr>
        <p:txBody>
          <a:bodyPr wrap="square" rtlCol="0">
            <a:spAutoFit/>
          </a:bodyPr>
          <a:lstStyle/>
          <a:p>
            <a:r>
              <a:rPr lang="en-US" sz="4000" dirty="0">
                <a:solidFill>
                  <a:schemeClr val="bg1"/>
                </a:solidFill>
              </a:rPr>
              <a:t>4D</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95601"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TRANSCRIPTIE VAN DE VIDEO</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xtfeld 13">
            <a:extLst>
              <a:ext uri="{FF2B5EF4-FFF2-40B4-BE49-F238E27FC236}">
                <a16:creationId xmlns:a16="http://schemas.microsoft.com/office/drawing/2014/main" id="{21AFF168-D9D0-4306-92E3-B10520193D31}"/>
              </a:ext>
            </a:extLst>
          </p:cNvPr>
          <p:cNvSpPr txBox="1"/>
          <p:nvPr/>
        </p:nvSpPr>
        <p:spPr>
          <a:xfrm>
            <a:off x="620038" y="1928813"/>
            <a:ext cx="7300000" cy="6668492"/>
          </a:xfrm>
          <a:prstGeom prst="rect">
            <a:avLst/>
          </a:prstGeom>
          <a:noFill/>
        </p:spPr>
        <p:txBody>
          <a:bodyPr wrap="square">
            <a:spAutoFit/>
          </a:bodyPr>
          <a:lstStyle/>
          <a:p>
            <a:pPr>
              <a:spcBef>
                <a:spcPts val="400"/>
              </a:spcBef>
            </a:pPr>
            <a:r>
              <a:rPr lang="nl-NL" dirty="0">
                <a:latin typeface="Segoe UI Light" panose="020B0502040204020203" pitchFamily="34" charset="0"/>
                <a:ea typeface="Calibri" panose="020F0502020204030204" pitchFamily="34" charset="0"/>
                <a:cs typeface="Segoe UI Light" panose="020B0502040204020203" pitchFamily="34" charset="0"/>
              </a:rPr>
              <a:t>De Wietproef van het kabinet, gepresenteerd in het regeerakkoord, staat op losse schroeven. Er wordt, als het aan Rutte III ligt, de komende jaren geëxperimenteerd met legale hennepteelt. Maar een groeiend aantal gemeenten twijfelt. </a:t>
            </a:r>
          </a:p>
          <a:p>
            <a:pPr>
              <a:spcBef>
                <a:spcPts val="400"/>
              </a:spcBef>
            </a:pPr>
            <a:r>
              <a:rPr lang="nl-NL" dirty="0">
                <a:latin typeface="Segoe UI Light" panose="020B0502040204020203" pitchFamily="34" charset="0"/>
                <a:ea typeface="Calibri" panose="020F0502020204030204" pitchFamily="34" charset="0"/>
                <a:cs typeface="Segoe UI Light" panose="020B0502040204020203" pitchFamily="34" charset="0"/>
              </a:rPr>
              <a:t>Even terugspoelen. </a:t>
            </a:r>
          </a:p>
          <a:p>
            <a:pPr>
              <a:spcBef>
                <a:spcPts val="400"/>
              </a:spcBef>
            </a:pPr>
            <a:r>
              <a:rPr lang="nl-NL" dirty="0">
                <a:latin typeface="Segoe UI Light" panose="020B0502040204020203" pitchFamily="34" charset="0"/>
                <a:ea typeface="Calibri" panose="020F0502020204030204" pitchFamily="34" charset="0"/>
                <a:cs typeface="Segoe UI Light" panose="020B0502040204020203" pitchFamily="34" charset="0"/>
              </a:rPr>
              <a:t>We waren het stoerste kindje van de klas. Sinds 1976 mogen we in Nederland legaal een jointje kopen in de coffeeshop.  De verkoop wordt, onder strenge voorwaarden, gegoogd. Maar de teelt en inkoop van de softdrugs zijn illegaal. Ruim 40 jaar later is de situatie onveranderd. Waar Nederland stilstond, zijn landen als Canada en Uruguay en staten in de VS wel progressiever gaan denken.  Daar is cannabis namelijk legaal. Ook Luxemburg wil nu die kant op. In Nederland gaat het dus niet zo hard. Het gedoogbeleid, dat gepaard gaat met illegale handel en criminaliteit is al jaren een doorn in het oog van coffeeshophouders maar ook lokale bestuurders. Die willen verandering. </a:t>
            </a:r>
          </a:p>
          <a:p>
            <a:pPr>
              <a:spcBef>
                <a:spcPts val="400"/>
              </a:spcBef>
            </a:pPr>
            <a:r>
              <a:rPr lang="nl-NL" dirty="0">
                <a:latin typeface="Segoe UI Light" panose="020B0502040204020203" pitchFamily="34" charset="0"/>
                <a:ea typeface="Calibri" panose="020F0502020204030204" pitchFamily="34" charset="0"/>
                <a:cs typeface="Segoe UI Light" panose="020B0502040204020203" pitchFamily="34" charset="0"/>
              </a:rPr>
              <a:t>Terug na dit experiment van dit kabinet. </a:t>
            </a:r>
          </a:p>
          <a:p>
            <a:pPr>
              <a:spcBef>
                <a:spcPts val="400"/>
              </a:spcBef>
            </a:pPr>
            <a:r>
              <a:rPr lang="nl-NL" dirty="0">
                <a:latin typeface="Segoe UI Light" panose="020B0502040204020203" pitchFamily="34" charset="0"/>
                <a:ea typeface="Calibri" panose="020F0502020204030204" pitchFamily="34" charset="0"/>
                <a:cs typeface="Segoe UI Light" panose="020B0502040204020203" pitchFamily="34" charset="0"/>
              </a:rPr>
              <a:t>Door de overheid gecontroleerde wiet en hasj, geproduceerd door maximaal tien telers. De proef gaat vier jaar duren en stopt daarna abrupt. Coffeeshops die meedoen aan het experiment krijgen een half jaar de tijd om terug te keren naar de achterdeur. Deelnemende coffeeshops in de grensgemeenten mogen bovendien niet meer aan buitenlandse toeristen verkopen. Dit zou namelijk het illegale circuit bevorderen. Coffeeshops in een stad moeten allemaal tegelijkertijd meedoen aan de proef. </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110646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414366" y="1944069"/>
            <a:ext cx="7520461" cy="1143560"/>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520460"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en-US" sz="4000" dirty="0">
                <a:solidFill>
                  <a:schemeClr val="bg1"/>
                </a:solidFill>
              </a:rPr>
              <a:t>1</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3710041"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VOORAF</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55126" y="2039143"/>
            <a:ext cx="7138401" cy="959622"/>
          </a:xfrm>
          <a:prstGeom prst="rect">
            <a:avLst/>
          </a:prstGeom>
        </p:spPr>
        <p:txBody>
          <a:bodyPr wrap="square">
            <a:spAutoFit/>
          </a:bodyPr>
          <a:lstStyle/>
          <a:p>
            <a:pPr>
              <a:lnSpc>
                <a:spcPct val="107000"/>
              </a:lnSpc>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In dit nummer van “Hapklaar” gaat het over “drugs in Nederland”. a) Beschrijf wat je op de foto’s ziet. b) Wat weet je al over de drugssituatie in Nederland?</a:t>
            </a:r>
          </a:p>
        </p:txBody>
      </p:sp>
      <p:sp>
        <p:nvSpPr>
          <p:cNvPr id="25" name="Textfeld 24">
            <a:extLst>
              <a:ext uri="{FF2B5EF4-FFF2-40B4-BE49-F238E27FC236}">
                <a16:creationId xmlns:a16="http://schemas.microsoft.com/office/drawing/2014/main" id="{D52D4292-056A-44D3-BD26-6AF85DE12BF6}"/>
              </a:ext>
            </a:extLst>
          </p:cNvPr>
          <p:cNvSpPr txBox="1"/>
          <p:nvPr/>
        </p:nvSpPr>
        <p:spPr>
          <a:xfrm>
            <a:off x="6403149" y="3190504"/>
            <a:ext cx="447241" cy="523220"/>
          </a:xfrm>
          <a:prstGeom prst="rect">
            <a:avLst/>
          </a:prstGeom>
          <a:noFill/>
        </p:spPr>
        <p:txBody>
          <a:bodyPr wrap="square" rtlCol="0">
            <a:spAutoFit/>
          </a:bodyPr>
          <a:lstStyle/>
          <a:p>
            <a:r>
              <a:rPr lang="de-DE" sz="2800" b="1" dirty="0">
                <a:solidFill>
                  <a:srgbClr val="008080"/>
                </a:solidFill>
              </a:rPr>
              <a:t>A</a:t>
            </a:r>
          </a:p>
        </p:txBody>
      </p:sp>
      <p:sp>
        <p:nvSpPr>
          <p:cNvPr id="27" name="Textfeld 26">
            <a:extLst>
              <a:ext uri="{FF2B5EF4-FFF2-40B4-BE49-F238E27FC236}">
                <a16:creationId xmlns:a16="http://schemas.microsoft.com/office/drawing/2014/main" id="{3AEC6D16-2FF0-4311-B928-A5ACDBB63DE4}"/>
              </a:ext>
            </a:extLst>
          </p:cNvPr>
          <p:cNvSpPr txBox="1"/>
          <p:nvPr/>
        </p:nvSpPr>
        <p:spPr>
          <a:xfrm>
            <a:off x="1650899" y="6235705"/>
            <a:ext cx="447241" cy="523220"/>
          </a:xfrm>
          <a:prstGeom prst="rect">
            <a:avLst/>
          </a:prstGeom>
          <a:noFill/>
        </p:spPr>
        <p:txBody>
          <a:bodyPr wrap="square" rtlCol="0">
            <a:spAutoFit/>
          </a:bodyPr>
          <a:lstStyle/>
          <a:p>
            <a:r>
              <a:rPr lang="de-DE" sz="2800" b="1" dirty="0">
                <a:solidFill>
                  <a:srgbClr val="008080"/>
                </a:solidFill>
              </a:rPr>
              <a:t>C</a:t>
            </a:r>
          </a:p>
        </p:txBody>
      </p:sp>
      <p:sp>
        <p:nvSpPr>
          <p:cNvPr id="28" name="Textfeld 27">
            <a:extLst>
              <a:ext uri="{FF2B5EF4-FFF2-40B4-BE49-F238E27FC236}">
                <a16:creationId xmlns:a16="http://schemas.microsoft.com/office/drawing/2014/main" id="{8C221370-365D-4AED-887D-440FB3EC27C6}"/>
              </a:ext>
            </a:extLst>
          </p:cNvPr>
          <p:cNvSpPr txBox="1"/>
          <p:nvPr/>
        </p:nvSpPr>
        <p:spPr>
          <a:xfrm>
            <a:off x="7672711" y="4878204"/>
            <a:ext cx="447241" cy="523220"/>
          </a:xfrm>
          <a:prstGeom prst="rect">
            <a:avLst/>
          </a:prstGeom>
          <a:noFill/>
        </p:spPr>
        <p:txBody>
          <a:bodyPr wrap="square" rtlCol="0">
            <a:spAutoFit/>
          </a:bodyPr>
          <a:lstStyle/>
          <a:p>
            <a:r>
              <a:rPr lang="de-DE" sz="2800" b="1" dirty="0">
                <a:solidFill>
                  <a:srgbClr val="008080"/>
                </a:solidFill>
              </a:rPr>
              <a:t>B</a:t>
            </a:r>
          </a:p>
        </p:txBody>
      </p:sp>
      <p:sp>
        <p:nvSpPr>
          <p:cNvPr id="29" name="Textfeld 28">
            <a:extLst>
              <a:ext uri="{FF2B5EF4-FFF2-40B4-BE49-F238E27FC236}">
                <a16:creationId xmlns:a16="http://schemas.microsoft.com/office/drawing/2014/main" id="{C7C2A253-7C84-48E5-B98A-99D1D5859AD6}"/>
              </a:ext>
            </a:extLst>
          </p:cNvPr>
          <p:cNvSpPr txBox="1"/>
          <p:nvPr/>
        </p:nvSpPr>
        <p:spPr>
          <a:xfrm>
            <a:off x="612550" y="8771469"/>
            <a:ext cx="447241" cy="523220"/>
          </a:xfrm>
          <a:prstGeom prst="rect">
            <a:avLst/>
          </a:prstGeom>
          <a:noFill/>
        </p:spPr>
        <p:txBody>
          <a:bodyPr wrap="square" rtlCol="0">
            <a:spAutoFit/>
          </a:bodyPr>
          <a:lstStyle/>
          <a:p>
            <a:r>
              <a:rPr lang="de-DE" sz="2800" b="1" dirty="0">
                <a:solidFill>
                  <a:srgbClr val="008080"/>
                </a:solidFill>
              </a:rPr>
              <a:t>D</a:t>
            </a:r>
          </a:p>
        </p:txBody>
      </p:sp>
      <p:sp>
        <p:nvSpPr>
          <p:cNvPr id="30" name="Textfeld 29">
            <a:extLst>
              <a:ext uri="{FF2B5EF4-FFF2-40B4-BE49-F238E27FC236}">
                <a16:creationId xmlns:a16="http://schemas.microsoft.com/office/drawing/2014/main" id="{02F4C58A-A966-4ED0-87A2-5A5DEF1A7089}"/>
              </a:ext>
            </a:extLst>
          </p:cNvPr>
          <p:cNvSpPr txBox="1"/>
          <p:nvPr/>
        </p:nvSpPr>
        <p:spPr>
          <a:xfrm>
            <a:off x="6720805" y="7343637"/>
            <a:ext cx="447241" cy="523220"/>
          </a:xfrm>
          <a:prstGeom prst="rect">
            <a:avLst/>
          </a:prstGeom>
          <a:noFill/>
        </p:spPr>
        <p:txBody>
          <a:bodyPr wrap="square" rtlCol="0">
            <a:spAutoFit/>
          </a:bodyPr>
          <a:lstStyle/>
          <a:p>
            <a:r>
              <a:rPr lang="de-DE" sz="2800" b="1" dirty="0">
                <a:solidFill>
                  <a:srgbClr val="008080"/>
                </a:solidFill>
              </a:rPr>
              <a:t>E</a:t>
            </a:r>
          </a:p>
        </p:txBody>
      </p:sp>
      <p:pic>
        <p:nvPicPr>
          <p:cNvPr id="22" name="Grafik 21">
            <a:extLst>
              <a:ext uri="{FF2B5EF4-FFF2-40B4-BE49-F238E27FC236}">
                <a16:creationId xmlns:a16="http://schemas.microsoft.com/office/drawing/2014/main" id="{9A4B8016-EF24-7123-A14F-A182F59FEB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401" y="3319059"/>
            <a:ext cx="5185149" cy="2916646"/>
          </a:xfrm>
          <a:prstGeom prst="rect">
            <a:avLst/>
          </a:prstGeom>
        </p:spPr>
      </p:pic>
      <p:pic>
        <p:nvPicPr>
          <p:cNvPr id="31" name="Grafik 30">
            <a:extLst>
              <a:ext uri="{FF2B5EF4-FFF2-40B4-BE49-F238E27FC236}">
                <a16:creationId xmlns:a16="http://schemas.microsoft.com/office/drawing/2014/main" id="{E25EBC66-1345-B28E-ADC7-04C52E647D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8825" y="6413050"/>
            <a:ext cx="2524738" cy="1568090"/>
          </a:xfrm>
          <a:prstGeom prst="rect">
            <a:avLst/>
          </a:prstGeom>
        </p:spPr>
      </p:pic>
      <p:pic>
        <p:nvPicPr>
          <p:cNvPr id="20" name="Grafik 19">
            <a:extLst>
              <a:ext uri="{FF2B5EF4-FFF2-40B4-BE49-F238E27FC236}">
                <a16:creationId xmlns:a16="http://schemas.microsoft.com/office/drawing/2014/main" id="{8DA43AB4-EDD8-988A-D327-6F4176EB6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931" y="7443592"/>
            <a:ext cx="2070636" cy="1380424"/>
          </a:xfrm>
          <a:prstGeom prst="rect">
            <a:avLst/>
          </a:prstGeom>
        </p:spPr>
      </p:pic>
      <p:pic>
        <p:nvPicPr>
          <p:cNvPr id="7" name="Grafik 6">
            <a:extLst>
              <a:ext uri="{FF2B5EF4-FFF2-40B4-BE49-F238E27FC236}">
                <a16:creationId xmlns:a16="http://schemas.microsoft.com/office/drawing/2014/main" id="{DAA58DBE-3D44-4260-4019-140B2E6A24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4368" y="7467274"/>
            <a:ext cx="2866437" cy="1913943"/>
          </a:xfrm>
          <a:prstGeom prst="rect">
            <a:avLst/>
          </a:prstGeom>
        </p:spPr>
      </p:pic>
      <p:pic>
        <p:nvPicPr>
          <p:cNvPr id="10" name="Grafik 9">
            <a:extLst>
              <a:ext uri="{FF2B5EF4-FFF2-40B4-BE49-F238E27FC236}">
                <a16:creationId xmlns:a16="http://schemas.microsoft.com/office/drawing/2014/main" id="{A62A6D1F-1B0C-05EA-388D-DE87B87CCE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7587" y="5391931"/>
            <a:ext cx="2763937" cy="1842625"/>
          </a:xfrm>
          <a:prstGeom prst="rect">
            <a:avLst/>
          </a:prstGeom>
        </p:spPr>
      </p:pic>
    </p:spTree>
    <p:extLst>
      <p:ext uri="{BB962C8B-B14F-4D97-AF65-F5344CB8AC3E}">
        <p14:creationId xmlns:p14="http://schemas.microsoft.com/office/powerpoint/2010/main" val="2017594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2873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20582" y="737405"/>
            <a:ext cx="871004" cy="707886"/>
          </a:xfrm>
          <a:prstGeom prst="rect">
            <a:avLst/>
          </a:prstGeom>
          <a:noFill/>
        </p:spPr>
        <p:txBody>
          <a:bodyPr wrap="square" rtlCol="0">
            <a:spAutoFit/>
          </a:bodyPr>
          <a:lstStyle/>
          <a:p>
            <a:r>
              <a:rPr lang="en-US" sz="4000" dirty="0">
                <a:solidFill>
                  <a:schemeClr val="bg1"/>
                </a:solidFill>
              </a:rPr>
              <a:t>4D</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95601"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TRANSCRIPTIE VAN DE VIDEO</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xtfeld 13">
            <a:extLst>
              <a:ext uri="{FF2B5EF4-FFF2-40B4-BE49-F238E27FC236}">
                <a16:creationId xmlns:a16="http://schemas.microsoft.com/office/drawing/2014/main" id="{21AFF168-D9D0-4306-92E3-B10520193D31}"/>
              </a:ext>
            </a:extLst>
          </p:cNvPr>
          <p:cNvSpPr txBox="1"/>
          <p:nvPr/>
        </p:nvSpPr>
        <p:spPr>
          <a:xfrm>
            <a:off x="620038" y="1928813"/>
            <a:ext cx="7300000" cy="2308324"/>
          </a:xfrm>
          <a:prstGeom prst="rect">
            <a:avLst/>
          </a:prstGeom>
          <a:noFill/>
        </p:spPr>
        <p:txBody>
          <a:bodyPr wrap="square">
            <a:spAutoFit/>
          </a:bodyPr>
          <a:lstStyle/>
          <a:p>
            <a:pPr>
              <a:spcBef>
                <a:spcPts val="400"/>
              </a:spcBef>
            </a:pPr>
            <a:r>
              <a:rPr lang="nl-NL" dirty="0">
                <a:latin typeface="Segoe UI Light" panose="020B0502040204020203" pitchFamily="34" charset="0"/>
                <a:ea typeface="Calibri" panose="020F0502020204030204" pitchFamily="34" charset="0"/>
                <a:cs typeface="Segoe UI Light" panose="020B0502040204020203" pitchFamily="34" charset="0"/>
              </a:rPr>
              <a:t>In Amsterdam zijn dat er 166. Van hen wordt verwacht dat ze direct hun banden met de leveranciers doorknippen. Dat levert waarschijnlijk grote problemen op. Amsterdam doet dus niet mee aan de proef. Het experiment moet volgend jaar beginnen. Met maximaal tien gemeenten. Een commissie, in het leven geroepen door het kabinet, vindt dit aantal zelfs niet zinvol. Nu de voorwaarden van de proef steeds duidelijker worden, krabben verschillende gemeenten zich achter de oren of ze wel mee moeten doen.</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2188333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sp>
        <p:nvSpPr>
          <p:cNvPr id="4" name="Textfeld 3">
            <a:extLst>
              <a:ext uri="{FF2B5EF4-FFF2-40B4-BE49-F238E27FC236}">
                <a16:creationId xmlns:a16="http://schemas.microsoft.com/office/drawing/2014/main" id="{CDD53C3B-549E-DF06-AE49-F96B61C0908A}"/>
              </a:ext>
            </a:extLst>
          </p:cNvPr>
          <p:cNvSpPr txBox="1"/>
          <p:nvPr/>
        </p:nvSpPr>
        <p:spPr>
          <a:xfrm>
            <a:off x="505839" y="3079500"/>
            <a:ext cx="7393561" cy="4914935"/>
          </a:xfrm>
          <a:prstGeom prst="rect">
            <a:avLst/>
          </a:prstGeom>
          <a:noFill/>
        </p:spPr>
        <p:txBody>
          <a:bodyPr wrap="square">
            <a:spAutoFit/>
          </a:bodyPr>
          <a:lstStyle/>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a) Voor de verkoop van softdrugs zoals hasj en wiet in de Nederlandse coffeeshops zijn er duidelijke regels, bv. een minimumleeftijd en hoeveel softdrugs je mag kopen. Houden zich de coffeeshops aan de regels, wordt de verkoop niet strafrechtelijk vervolgd. Ook het gebruik is strafvrij. Sommigen zeggen dat de “voordeur” (= waar je als klant binnenkomt) van de coffeeshop gereguleerd is. De “achterdeur” van de coffeeshop (= waar de aanvoer van de drugs plaatsvindt) is daarentegen niet gereguleerd. De coffeeshophouders moeten hun softdrugs ergens illegaal kopen, een legale mogelijkheid bestaat er niet omdat het telen van cannabisplanten voor de verkoop van wiet en hasj officieel verboden is</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b) Er zijn verschillende antwoorden mogelijk, bv. de levering legaliseren (met duidelijke regels), als staat zelf hennep telen of officiële telers in Nederland de opdracht daarvoor geven. Het is ook mogelijk dat iemand andersom argumenteert: Je moet de verkoop van softdrugs verbieden en coffeeshops sluiten. Dan heb je een consequent drugsbeleid, maar waarschijnlijk ook andere problemen (door de illegaliteit).</a:t>
            </a: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8" name="Rectangle 10">
            <a:extLst>
              <a:ext uri="{FF2B5EF4-FFF2-40B4-BE49-F238E27FC236}">
                <a16:creationId xmlns:a16="http://schemas.microsoft.com/office/drawing/2014/main" id="{139D5ED1-3E81-3E09-4C2B-456589C9E8ED}"/>
              </a:ext>
            </a:extLst>
          </p:cNvPr>
          <p:cNvSpPr/>
          <p:nvPr/>
        </p:nvSpPr>
        <p:spPr>
          <a:xfrm>
            <a:off x="404339" y="1938402"/>
            <a:ext cx="7495061" cy="851265"/>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tangle 5">
            <a:extLst>
              <a:ext uri="{FF2B5EF4-FFF2-40B4-BE49-F238E27FC236}">
                <a16:creationId xmlns:a16="http://schemas.microsoft.com/office/drawing/2014/main" id="{9F06E44F-B57A-43D4-6421-0BACCB51B290}"/>
              </a:ext>
            </a:extLst>
          </p:cNvPr>
          <p:cNvSpPr/>
          <p:nvPr/>
        </p:nvSpPr>
        <p:spPr>
          <a:xfrm>
            <a:off x="545099" y="2033473"/>
            <a:ext cx="7091437" cy="663258"/>
          </a:xfrm>
          <a:prstGeom prst="rect">
            <a:avLst/>
          </a:prstGeom>
        </p:spPr>
        <p:txBody>
          <a:bodyPr wrap="square">
            <a:spAutoFit/>
          </a:bodyPr>
          <a:lstStyle/>
          <a:p>
            <a:pPr>
              <a:lnSpc>
                <a:spcPct val="107000"/>
              </a:lnSpc>
            </a:pPr>
            <a:r>
              <a:rPr lang="nl-NL" sz="1800" b="1" dirty="0">
                <a:solidFill>
                  <a:srgbClr val="F4F4F4"/>
                </a:solidFill>
                <a:effectLst/>
                <a:latin typeface="Segoe UI" panose="020B0502040204020203" pitchFamily="34" charset="0"/>
                <a:ea typeface="Calibri" panose="020F0502020204030204" pitchFamily="34" charset="0"/>
                <a:cs typeface="Segoe UI" panose="020B0502040204020203" pitchFamily="34" charset="0"/>
              </a:rPr>
              <a:t>4A - a) </a:t>
            </a: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Leg uit wat het probleem is. b) Hoe zou je het probleem kunnen oplossen?</a:t>
            </a:r>
          </a:p>
        </p:txBody>
      </p:sp>
    </p:spTree>
    <p:extLst>
      <p:ext uri="{BB962C8B-B14F-4D97-AF65-F5344CB8AC3E}">
        <p14:creationId xmlns:p14="http://schemas.microsoft.com/office/powerpoint/2010/main" val="369357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4</a:t>
            </a:r>
          </a:p>
        </p:txBody>
      </p:sp>
      <p:sp>
        <p:nvSpPr>
          <p:cNvPr id="4" name="Textfeld 3">
            <a:extLst>
              <a:ext uri="{FF2B5EF4-FFF2-40B4-BE49-F238E27FC236}">
                <a16:creationId xmlns:a16="http://schemas.microsoft.com/office/drawing/2014/main" id="{CDD53C3B-549E-DF06-AE49-F96B61C0908A}"/>
              </a:ext>
            </a:extLst>
          </p:cNvPr>
          <p:cNvSpPr txBox="1"/>
          <p:nvPr/>
        </p:nvSpPr>
        <p:spPr>
          <a:xfrm>
            <a:off x="505839" y="2803928"/>
            <a:ext cx="7393561" cy="3034164"/>
          </a:xfrm>
          <a:prstGeom prst="rect">
            <a:avLst/>
          </a:prstGeom>
          <a:noFill/>
        </p:spPr>
        <p:txBody>
          <a:bodyPr wrap="square">
            <a:spAutoFit/>
          </a:bodyPr>
          <a:lstStyle/>
          <a:p>
            <a:pPr>
              <a:lnSpc>
                <a:spcPct val="107000"/>
              </a:lnSpc>
            </a:pPr>
            <a:r>
              <a:rPr lang="nl-NL" dirty="0">
                <a:latin typeface="Segoe UI Light" panose="020B0502040204020203" pitchFamily="34" charset="0"/>
                <a:ea typeface="Calibri" panose="020F0502020204030204" pitchFamily="34" charset="0"/>
                <a:cs typeface="Segoe UI Light" panose="020B0502040204020203" pitchFamily="34" charset="0"/>
              </a:rPr>
              <a:t>De video gaat over de problemen van het geplande wietexperiment (de zgn. “Wietproef”). De volgende onderwerpen komen ter sprake:</a:t>
            </a:r>
          </a:p>
          <a:p>
            <a:pPr marL="285750" indent="-285750">
              <a:lnSpc>
                <a:spcPct val="107000"/>
              </a:lnSpc>
              <a:buFontTx/>
              <a:buChar char="-"/>
            </a:pPr>
            <a:r>
              <a:rPr lang="nl-NL" dirty="0">
                <a:latin typeface="Segoe UI Light" panose="020B0502040204020203" pitchFamily="34" charset="0"/>
                <a:ea typeface="Calibri" panose="020F0502020204030204" pitchFamily="34" charset="0"/>
                <a:cs typeface="Segoe UI Light" panose="020B0502040204020203" pitchFamily="34" charset="0"/>
              </a:rPr>
              <a:t>uitleg wat het wietexperiment is</a:t>
            </a:r>
          </a:p>
          <a:p>
            <a:pPr marL="285750" indent="-285750">
              <a:lnSpc>
                <a:spcPct val="107000"/>
              </a:lnSpc>
              <a:buFontTx/>
              <a:buChar char="-"/>
            </a:pPr>
            <a:r>
              <a:rPr lang="nl-NL" dirty="0">
                <a:latin typeface="Segoe UI Light" panose="020B0502040204020203" pitchFamily="34" charset="0"/>
                <a:ea typeface="Calibri" panose="020F0502020204030204" pitchFamily="34" charset="0"/>
                <a:cs typeface="Segoe UI Light" panose="020B0502040204020203" pitchFamily="34" charset="0"/>
              </a:rPr>
              <a:t>verleden van het drugsbeleid in Nederland (gedoogbeleid) en vasthouden aan deze traditie </a:t>
            </a:r>
          </a:p>
          <a:p>
            <a:pPr marL="285750" indent="-285750">
              <a:lnSpc>
                <a:spcPct val="107000"/>
              </a:lnSpc>
              <a:buFontTx/>
              <a:buChar char="-"/>
            </a:pPr>
            <a:r>
              <a:rPr lang="nl-NL" dirty="0">
                <a:latin typeface="Segoe UI Light" panose="020B0502040204020203" pitchFamily="34" charset="0"/>
                <a:ea typeface="Calibri" panose="020F0502020204030204" pitchFamily="34" charset="0"/>
                <a:cs typeface="Segoe UI Light" panose="020B0502040204020203" pitchFamily="34" charset="0"/>
              </a:rPr>
              <a:t>legalisering van drugs in andere landen</a:t>
            </a:r>
          </a:p>
          <a:p>
            <a:pPr marL="285750" indent="-285750">
              <a:lnSpc>
                <a:spcPct val="107000"/>
              </a:lnSpc>
              <a:buFontTx/>
              <a:buChar char="-"/>
            </a:pPr>
            <a:r>
              <a:rPr lang="nl-NL" dirty="0">
                <a:latin typeface="Segoe UI Light" panose="020B0502040204020203" pitchFamily="34" charset="0"/>
                <a:ea typeface="Calibri" panose="020F0502020204030204" pitchFamily="34" charset="0"/>
                <a:cs typeface="Segoe UI Light" panose="020B0502040204020203" pitchFamily="34" charset="0"/>
              </a:rPr>
              <a:t>voorwaarden van het wietexperiment en problemen</a:t>
            </a:r>
          </a:p>
          <a:p>
            <a:pPr marL="285750" indent="-285750">
              <a:lnSpc>
                <a:spcPct val="107000"/>
              </a:lnSpc>
              <a:buFontTx/>
              <a:buChar char="-"/>
            </a:pPr>
            <a:r>
              <a:rPr lang="nl-NL" dirty="0">
                <a:latin typeface="Segoe UI Light" panose="020B0502040204020203" pitchFamily="34" charset="0"/>
                <a:ea typeface="Calibri" panose="020F0502020204030204" pitchFamily="34" charset="0"/>
                <a:cs typeface="Segoe UI Light" panose="020B0502040204020203" pitchFamily="34" charset="0"/>
              </a:rPr>
              <a:t>rol van Amsterdam</a:t>
            </a:r>
          </a:p>
          <a:p>
            <a:pPr marL="285750" indent="-285750">
              <a:lnSpc>
                <a:spcPct val="107000"/>
              </a:lnSpc>
              <a:buFontTx/>
              <a:buChar char="-"/>
            </a:pPr>
            <a:r>
              <a:rPr lang="nl-NL" dirty="0">
                <a:latin typeface="Segoe UI Light" panose="020B0502040204020203" pitchFamily="34" charset="0"/>
                <a:ea typeface="Calibri" panose="020F0502020204030204" pitchFamily="34" charset="0"/>
                <a:cs typeface="Segoe UI Light" panose="020B0502040204020203" pitchFamily="34" charset="0"/>
              </a:rPr>
              <a:t>twijfelen van de gemeenten of ze zullen meedoen</a:t>
            </a:r>
          </a:p>
          <a:p>
            <a:pPr>
              <a:lnSpc>
                <a:spcPct val="107000"/>
              </a:lnSpc>
              <a:spcAft>
                <a:spcPts val="800"/>
              </a:spcAft>
            </a:pPr>
            <a:endParaRPr lang="nl-NL" sz="1800" dirty="0">
              <a:effectLst/>
              <a:latin typeface="Segoe UI Light" panose="020B0502040204020203" pitchFamily="34" charset="0"/>
              <a:ea typeface="Calibri" panose="020F0502020204030204" pitchFamily="34" charset="0"/>
              <a:cs typeface="Segoe UI Light" panose="020B0502040204020203" pitchFamily="34" charset="0"/>
            </a:endParaRPr>
          </a:p>
        </p:txBody>
      </p:sp>
      <p:sp>
        <p:nvSpPr>
          <p:cNvPr id="10" name="Textfeld 9">
            <a:extLst>
              <a:ext uri="{FF2B5EF4-FFF2-40B4-BE49-F238E27FC236}">
                <a16:creationId xmlns:a16="http://schemas.microsoft.com/office/drawing/2014/main" id="{A27C1173-8452-ABB8-6954-9C6F8082E4E8}"/>
              </a:ext>
            </a:extLst>
          </p:cNvPr>
          <p:cNvSpPr txBox="1"/>
          <p:nvPr/>
        </p:nvSpPr>
        <p:spPr>
          <a:xfrm>
            <a:off x="554567" y="6881481"/>
            <a:ext cx="3728264" cy="366895"/>
          </a:xfrm>
          <a:prstGeom prst="rect">
            <a:avLst/>
          </a:prstGeom>
          <a:noFill/>
        </p:spPr>
        <p:txBody>
          <a:bodyPr wrap="square">
            <a:spAutoFit/>
          </a:bodyPr>
          <a:lstStyle/>
          <a:p>
            <a:pPr>
              <a:lnSpc>
                <a:spcPct val="107000"/>
              </a:lnSpc>
              <a:spcAft>
                <a:spcPts val="800"/>
              </a:spcAft>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1a – 2a – 3c – 4b – 5b – 6a – 7b </a:t>
            </a:r>
          </a:p>
        </p:txBody>
      </p:sp>
      <p:sp>
        <p:nvSpPr>
          <p:cNvPr id="8" name="Rectangle 10">
            <a:extLst>
              <a:ext uri="{FF2B5EF4-FFF2-40B4-BE49-F238E27FC236}">
                <a16:creationId xmlns:a16="http://schemas.microsoft.com/office/drawing/2014/main" id="{139D5ED1-3E81-3E09-4C2B-456589C9E8ED}"/>
              </a:ext>
            </a:extLst>
          </p:cNvPr>
          <p:cNvSpPr/>
          <p:nvPr/>
        </p:nvSpPr>
        <p:spPr>
          <a:xfrm>
            <a:off x="404339" y="1938402"/>
            <a:ext cx="7495061" cy="634941"/>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tangle 5">
            <a:extLst>
              <a:ext uri="{FF2B5EF4-FFF2-40B4-BE49-F238E27FC236}">
                <a16:creationId xmlns:a16="http://schemas.microsoft.com/office/drawing/2014/main" id="{9F06E44F-B57A-43D4-6421-0BACCB51B290}"/>
              </a:ext>
            </a:extLst>
          </p:cNvPr>
          <p:cNvSpPr/>
          <p:nvPr/>
        </p:nvSpPr>
        <p:spPr>
          <a:xfrm>
            <a:off x="545099" y="2033473"/>
            <a:ext cx="7091437" cy="366895"/>
          </a:xfrm>
          <a:prstGeom prst="rect">
            <a:avLst/>
          </a:prstGeom>
        </p:spPr>
        <p:txBody>
          <a:bodyPr wrap="square">
            <a:spAutoFit/>
          </a:bodyPr>
          <a:lstStyle/>
          <a:p>
            <a:pPr>
              <a:lnSpc>
                <a:spcPct val="107000"/>
              </a:lnSpc>
            </a:pPr>
            <a:r>
              <a:rPr lang="nl-NL" sz="1800" b="1" dirty="0">
                <a:solidFill>
                  <a:srgbClr val="F4F4F4"/>
                </a:solidFill>
                <a:effectLst/>
                <a:latin typeface="Segoe UI" panose="020B0502040204020203" pitchFamily="34" charset="0"/>
                <a:ea typeface="Calibri" panose="020F0502020204030204" pitchFamily="34" charset="0"/>
                <a:cs typeface="Segoe UI" panose="020B0502040204020203" pitchFamily="34" charset="0"/>
              </a:rPr>
              <a:t>4B - Geef aan welke onderwerpen in de video ter sprake komen.</a:t>
            </a:r>
            <a:endPar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endParaRPr>
          </a:p>
        </p:txBody>
      </p:sp>
      <p:sp>
        <p:nvSpPr>
          <p:cNvPr id="13" name="Rectangle 10">
            <a:extLst>
              <a:ext uri="{FF2B5EF4-FFF2-40B4-BE49-F238E27FC236}">
                <a16:creationId xmlns:a16="http://schemas.microsoft.com/office/drawing/2014/main" id="{B24FF082-F951-6714-F1AB-F034CD355B7A}"/>
              </a:ext>
            </a:extLst>
          </p:cNvPr>
          <p:cNvSpPr/>
          <p:nvPr/>
        </p:nvSpPr>
        <p:spPr>
          <a:xfrm>
            <a:off x="380751" y="5796227"/>
            <a:ext cx="7545970" cy="936218"/>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tangle 5">
            <a:extLst>
              <a:ext uri="{FF2B5EF4-FFF2-40B4-BE49-F238E27FC236}">
                <a16:creationId xmlns:a16="http://schemas.microsoft.com/office/drawing/2014/main" id="{9390E1C3-A2C1-0EEE-387F-93E35FFB3EED}"/>
              </a:ext>
            </a:extLst>
          </p:cNvPr>
          <p:cNvSpPr/>
          <p:nvPr/>
        </p:nvSpPr>
        <p:spPr>
          <a:xfrm>
            <a:off x="538856" y="5923754"/>
            <a:ext cx="7252332" cy="646331"/>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4C - Lees eerst alle vragen en antwoordmogelijkheden. Kijk dan nog een keer naar de video en omcirkel het juiste antwoord.</a:t>
            </a:r>
          </a:p>
        </p:txBody>
      </p:sp>
    </p:spTree>
    <p:extLst>
      <p:ext uri="{BB962C8B-B14F-4D97-AF65-F5344CB8AC3E}">
        <p14:creationId xmlns:p14="http://schemas.microsoft.com/office/powerpoint/2010/main" val="2743320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5</a:t>
            </a:r>
          </a:p>
        </p:txBody>
      </p:sp>
      <p:sp>
        <p:nvSpPr>
          <p:cNvPr id="8" name="Rectangle 10">
            <a:extLst>
              <a:ext uri="{FF2B5EF4-FFF2-40B4-BE49-F238E27FC236}">
                <a16:creationId xmlns:a16="http://schemas.microsoft.com/office/drawing/2014/main" id="{139D5ED1-3E81-3E09-4C2B-456589C9E8ED}"/>
              </a:ext>
            </a:extLst>
          </p:cNvPr>
          <p:cNvSpPr/>
          <p:nvPr/>
        </p:nvSpPr>
        <p:spPr>
          <a:xfrm>
            <a:off x="404339" y="1938402"/>
            <a:ext cx="7495061" cy="2445708"/>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tangle 5">
            <a:extLst>
              <a:ext uri="{FF2B5EF4-FFF2-40B4-BE49-F238E27FC236}">
                <a16:creationId xmlns:a16="http://schemas.microsoft.com/office/drawing/2014/main" id="{9F06E44F-B57A-43D4-6421-0BACCB51B290}"/>
              </a:ext>
            </a:extLst>
          </p:cNvPr>
          <p:cNvSpPr/>
          <p:nvPr/>
        </p:nvSpPr>
        <p:spPr>
          <a:xfrm>
            <a:off x="545099" y="2033473"/>
            <a:ext cx="7091437" cy="2222019"/>
          </a:xfrm>
          <a:prstGeom prst="rect">
            <a:avLst/>
          </a:prstGeom>
        </p:spPr>
        <p:txBody>
          <a:bodyPr wrap="square">
            <a:spAutoFit/>
          </a:bodyPr>
          <a:lstStyle/>
          <a:p>
            <a:pPr>
              <a:lnSpc>
                <a:spcPct val="107000"/>
              </a:lnSpc>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Het Nederlandse softdrugsbeleid en nieuwe ontwikkelingen (wietexperiment) hebben we bekeken. Maar hoeveel Nederlanders gebruiken softdrugs zoals wiet en hasj? Is het gebruik in de afgelopen jaren veranderd? En is het gebruik duidelijk hoger dan in andere Europese landen?</a:t>
            </a:r>
          </a:p>
          <a:p>
            <a:pPr>
              <a:lnSpc>
                <a:spcPct val="107000"/>
              </a:lnSpc>
              <a:spcBef>
                <a:spcPts val="600"/>
              </a:spcBef>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Bekijk de diagrammen A en B en vat mondeling samen wat je over het drugsgebruik te weten komt.</a:t>
            </a:r>
          </a:p>
        </p:txBody>
      </p:sp>
    </p:spTree>
    <p:extLst>
      <p:ext uri="{BB962C8B-B14F-4D97-AF65-F5344CB8AC3E}">
        <p14:creationId xmlns:p14="http://schemas.microsoft.com/office/powerpoint/2010/main" val="278578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F9F77CC-D8EB-430D-A514-E412D2B758FA}"/>
              </a:ext>
            </a:extLst>
          </p:cNvPr>
          <p:cNvPicPr>
            <a:picLocks noChangeAspect="1"/>
          </p:cNvPicPr>
          <p:nvPr/>
        </p:nvPicPr>
        <p:blipFill>
          <a:blip r:embed="rId3"/>
          <a:stretch>
            <a:fillRect/>
          </a:stretch>
        </p:blipFill>
        <p:spPr>
          <a:xfrm>
            <a:off x="516072" y="2119206"/>
            <a:ext cx="7383328" cy="4596475"/>
          </a:xfrm>
          <a:prstGeom prst="rect">
            <a:avLst/>
          </a:prstGeom>
        </p:spPr>
      </p:pic>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5</a:t>
            </a:r>
          </a:p>
        </p:txBody>
      </p:sp>
      <p:sp>
        <p:nvSpPr>
          <p:cNvPr id="11" name="Textfeld 10">
            <a:extLst>
              <a:ext uri="{FF2B5EF4-FFF2-40B4-BE49-F238E27FC236}">
                <a16:creationId xmlns:a16="http://schemas.microsoft.com/office/drawing/2014/main" id="{D02046B7-7AAB-1EC6-B661-FA14F21A382F}"/>
              </a:ext>
            </a:extLst>
          </p:cNvPr>
          <p:cNvSpPr txBox="1"/>
          <p:nvPr/>
        </p:nvSpPr>
        <p:spPr>
          <a:xfrm>
            <a:off x="7439164" y="2091581"/>
            <a:ext cx="447241" cy="523220"/>
          </a:xfrm>
          <a:prstGeom prst="rect">
            <a:avLst/>
          </a:prstGeom>
          <a:noFill/>
        </p:spPr>
        <p:txBody>
          <a:bodyPr wrap="square" rtlCol="0">
            <a:spAutoFit/>
          </a:bodyPr>
          <a:lstStyle/>
          <a:p>
            <a:r>
              <a:rPr lang="de-DE" sz="2800" b="1" dirty="0">
                <a:solidFill>
                  <a:srgbClr val="008080"/>
                </a:solidFill>
              </a:rPr>
              <a:t>A</a:t>
            </a:r>
          </a:p>
        </p:txBody>
      </p:sp>
      <p:sp>
        <p:nvSpPr>
          <p:cNvPr id="3" name="Rechteck 2">
            <a:extLst>
              <a:ext uri="{FF2B5EF4-FFF2-40B4-BE49-F238E27FC236}">
                <a16:creationId xmlns:a16="http://schemas.microsoft.com/office/drawing/2014/main" id="{F06F0AE3-D9A7-4F59-8938-AD3AB66CCCE5}"/>
              </a:ext>
            </a:extLst>
          </p:cNvPr>
          <p:cNvSpPr/>
          <p:nvPr/>
        </p:nvSpPr>
        <p:spPr>
          <a:xfrm>
            <a:off x="835205" y="7186629"/>
            <a:ext cx="7051199" cy="523220"/>
          </a:xfrm>
          <a:prstGeom prst="rect">
            <a:avLst/>
          </a:prstGeom>
        </p:spPr>
        <p:txBody>
          <a:bodyPr wrap="square">
            <a:spAutoFit/>
          </a:bodyPr>
          <a:lstStyle/>
          <a:p>
            <a:r>
              <a:rPr lang="nl-NL" sz="1400" dirty="0">
                <a:solidFill>
                  <a:srgbClr val="333333"/>
                </a:solidFill>
                <a:latin typeface="PT Sans"/>
              </a:rPr>
              <a:t>Het percentage laatste-jaar-cannabisgebruik onder 15-64-jarigen wordt voor de Europese Unie geschat op gemiddeld 7,7%</a:t>
            </a:r>
            <a:endParaRPr lang="de-DE" sz="1400" dirty="0"/>
          </a:p>
        </p:txBody>
      </p:sp>
    </p:spTree>
    <p:extLst>
      <p:ext uri="{BB962C8B-B14F-4D97-AF65-F5344CB8AC3E}">
        <p14:creationId xmlns:p14="http://schemas.microsoft.com/office/powerpoint/2010/main" val="1089497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&amp; 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5</a:t>
            </a:r>
          </a:p>
        </p:txBody>
      </p:sp>
      <p:pic>
        <p:nvPicPr>
          <p:cNvPr id="4" name="Grafik 3">
            <a:extLst>
              <a:ext uri="{FF2B5EF4-FFF2-40B4-BE49-F238E27FC236}">
                <a16:creationId xmlns:a16="http://schemas.microsoft.com/office/drawing/2014/main" id="{F1F1EFAC-1E67-C2D4-86A1-6BD0EB463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206" y="2004949"/>
            <a:ext cx="6790668" cy="6530359"/>
          </a:xfrm>
          <a:prstGeom prst="rect">
            <a:avLst/>
          </a:prstGeom>
        </p:spPr>
      </p:pic>
      <p:sp>
        <p:nvSpPr>
          <p:cNvPr id="6" name="Textfeld 5">
            <a:extLst>
              <a:ext uri="{FF2B5EF4-FFF2-40B4-BE49-F238E27FC236}">
                <a16:creationId xmlns:a16="http://schemas.microsoft.com/office/drawing/2014/main" id="{5E770B06-4F07-949E-3A3F-F4E074D2E108}"/>
              </a:ext>
            </a:extLst>
          </p:cNvPr>
          <p:cNvSpPr txBox="1"/>
          <p:nvPr/>
        </p:nvSpPr>
        <p:spPr>
          <a:xfrm>
            <a:off x="7236343" y="1928115"/>
            <a:ext cx="447241" cy="523220"/>
          </a:xfrm>
          <a:prstGeom prst="rect">
            <a:avLst/>
          </a:prstGeom>
          <a:noFill/>
        </p:spPr>
        <p:txBody>
          <a:bodyPr wrap="square" rtlCol="0">
            <a:spAutoFit/>
          </a:bodyPr>
          <a:lstStyle/>
          <a:p>
            <a:r>
              <a:rPr lang="de-DE" sz="2800" b="1" dirty="0">
                <a:solidFill>
                  <a:srgbClr val="008080"/>
                </a:solidFill>
              </a:rPr>
              <a:t>B</a:t>
            </a:r>
          </a:p>
        </p:txBody>
      </p:sp>
    </p:spTree>
    <p:extLst>
      <p:ext uri="{BB962C8B-B14F-4D97-AF65-F5344CB8AC3E}">
        <p14:creationId xmlns:p14="http://schemas.microsoft.com/office/powerpoint/2010/main" val="3167598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47">
            <a:extLst>
              <a:ext uri="{FF2B5EF4-FFF2-40B4-BE49-F238E27FC236}">
                <a16:creationId xmlns:a16="http://schemas.microsoft.com/office/drawing/2014/main" id="{C0674632-F21C-4F3E-9873-EB3B371F3BFA}"/>
              </a:ext>
            </a:extLst>
          </p:cNvPr>
          <p:cNvSpPr/>
          <p:nvPr/>
        </p:nvSpPr>
        <p:spPr>
          <a:xfrm>
            <a:off x="507998" y="2774514"/>
            <a:ext cx="7500116" cy="6758489"/>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13" name="Textfeld 12">
            <a:extLst>
              <a:ext uri="{FF2B5EF4-FFF2-40B4-BE49-F238E27FC236}">
                <a16:creationId xmlns:a16="http://schemas.microsoft.com/office/drawing/2014/main" id="{B83DD0AD-238C-4746-A176-D0832D18E20B}"/>
              </a:ext>
            </a:extLst>
          </p:cNvPr>
          <p:cNvSpPr txBox="1"/>
          <p:nvPr/>
        </p:nvSpPr>
        <p:spPr>
          <a:xfrm>
            <a:off x="772837" y="2946637"/>
            <a:ext cx="3547544" cy="1848711"/>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GRAFIEKEN EN STATISTIEKEN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de grafiek</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het diagram</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de online poll</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het cijfermateriaal</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de gegevens</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AF3F33FC-616D-46BB-AB04-46A8A7D23CA9}"/>
              </a:ext>
            </a:extLst>
          </p:cNvPr>
          <p:cNvSpPr/>
          <p:nvPr/>
        </p:nvSpPr>
        <p:spPr>
          <a:xfrm>
            <a:off x="380752" y="1938802"/>
            <a:ext cx="7627362" cy="594239"/>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171116"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nl-BE" sz="4000" dirty="0">
                <a:solidFill>
                  <a:schemeClr val="bg1"/>
                </a:solidFill>
              </a:rPr>
              <a:t>5</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495031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WOORDENSCHAT</a:t>
            </a:r>
            <a:endParaRPr lang="nl-BE" sz="24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41600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601487" y="2016448"/>
            <a:ext cx="6324278" cy="369332"/>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Taalhulp: statistische figuren en gegevens</a:t>
            </a:r>
            <a:endParaRPr lang="nl-BE" b="1" dirty="0">
              <a:solidFill>
                <a:schemeClr val="bg1"/>
              </a:solidFill>
              <a:latin typeface="Segoe UI" panose="020B0502040204020203" pitchFamily="34" charset="0"/>
              <a:cs typeface="Segoe UI" panose="020B0502040204020203" pitchFamily="34" charset="0"/>
            </a:endParaRPr>
          </a:p>
        </p:txBody>
      </p:sp>
      <p:sp>
        <p:nvSpPr>
          <p:cNvPr id="14" name="Textfeld 13">
            <a:extLst>
              <a:ext uri="{FF2B5EF4-FFF2-40B4-BE49-F238E27FC236}">
                <a16:creationId xmlns:a16="http://schemas.microsoft.com/office/drawing/2014/main" id="{A5E3CBA4-3C36-4C7B-87E9-B54A4DCE4803}"/>
              </a:ext>
            </a:extLst>
          </p:cNvPr>
          <p:cNvSpPr txBox="1"/>
          <p:nvPr/>
        </p:nvSpPr>
        <p:spPr>
          <a:xfrm>
            <a:off x="803586" y="5127438"/>
            <a:ext cx="3516793" cy="4219617"/>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GETALLEN EN CIJFERS</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het cijfer</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het getal</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het aantal</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de meerderheid</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de minderheid</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het percentage </a:t>
            </a:r>
          </a:p>
          <a:p>
            <a:pPr lvl="0">
              <a:lnSpc>
                <a:spcPct val="107000"/>
              </a:lnSpc>
            </a:pPr>
            <a:r>
              <a:rPr lang="nl-NL" sz="1800" i="1" dirty="0">
                <a:effectLst/>
                <a:latin typeface="Segoe UI" panose="020B0502040204020203" pitchFamily="34" charset="0"/>
                <a:ea typeface="Calibri" panose="020F0502020204030204" pitchFamily="34" charset="0"/>
                <a:cs typeface="Segoe UI" panose="020B0502040204020203" pitchFamily="34" charset="0"/>
              </a:rPr>
              <a:t>(De bijbehorende werkwoordsvorm staat in het enkelvoud: Meer dan 30% van de personen </a:t>
            </a:r>
            <a:r>
              <a:rPr lang="nl-NL" sz="1800" i="1" u="sng" dirty="0">
                <a:effectLst/>
                <a:latin typeface="Segoe UI" panose="020B0502040204020203" pitchFamily="34" charset="0"/>
                <a:ea typeface="Calibri" panose="020F0502020204030204" pitchFamily="34" charset="0"/>
                <a:cs typeface="Segoe UI" panose="020B0502040204020203" pitchFamily="34" charset="0"/>
              </a:rPr>
              <a:t>vindt</a:t>
            </a:r>
            <a:r>
              <a:rPr lang="nl-NL" sz="1800" i="1" dirty="0">
                <a:effectLst/>
                <a:latin typeface="Segoe UI" panose="020B0502040204020203" pitchFamily="34" charset="0"/>
                <a:ea typeface="Calibri" panose="020F0502020204030204" pitchFamily="34" charset="0"/>
                <a:cs typeface="Segoe UI" panose="020B0502040204020203" pitchFamily="34" charset="0"/>
              </a:rPr>
              <a:t>…)</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de helft (1/2), een derde (1/3), een kwart (1/4), een vijfde (1/5)</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één op de tien / één van de tien</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9" name="Textfeld 18">
            <a:extLst>
              <a:ext uri="{FF2B5EF4-FFF2-40B4-BE49-F238E27FC236}">
                <a16:creationId xmlns:a16="http://schemas.microsoft.com/office/drawing/2014/main" id="{683BC6B2-5F3F-41F9-BC0E-15B08F8A177B}"/>
              </a:ext>
            </a:extLst>
          </p:cNvPr>
          <p:cNvSpPr txBox="1"/>
          <p:nvPr/>
        </p:nvSpPr>
        <p:spPr>
          <a:xfrm>
            <a:off x="4320379" y="2946637"/>
            <a:ext cx="3547544" cy="6371103"/>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ZIEN EN BESCHRIJVEN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Uit de grafiek / het diagram / de gegevens …</a:t>
            </a:r>
          </a:p>
          <a:p>
            <a:pPr marL="285750" lvl="0" indent="-285750">
              <a:lnSpc>
                <a:spcPct val="107000"/>
              </a:lnSpc>
              <a:buFont typeface="Arial" panose="020B0604020202020204" pitchFamily="34" charset="0"/>
              <a:buChar char="•"/>
            </a:pPr>
            <a:r>
              <a:rPr lang="nl-NL" sz="1800" dirty="0">
                <a:effectLst/>
                <a:latin typeface="Segoe UI" panose="020B0502040204020203" pitchFamily="34" charset="0"/>
                <a:ea typeface="Calibri" panose="020F0502020204030204" pitchFamily="34" charset="0"/>
                <a:cs typeface="Segoe UI" panose="020B0502040204020203" pitchFamily="34" charset="0"/>
              </a:rPr>
              <a:t>blijkt dat</a:t>
            </a:r>
            <a:r>
              <a:rPr lang="nl-NL" dirty="0">
                <a:latin typeface="Segoe UI" panose="020B0502040204020203" pitchFamily="34" charset="0"/>
                <a:ea typeface="Calibri" panose="020F0502020204030204" pitchFamily="34" charset="0"/>
                <a:cs typeface="Segoe UI" panose="020B0502040204020203" pitchFamily="34" charset="0"/>
              </a:rPr>
              <a:t> …</a:t>
            </a:r>
          </a:p>
          <a:p>
            <a:pPr marL="285750" lvl="0" indent="-285750">
              <a:lnSpc>
                <a:spcPct val="107000"/>
              </a:lnSpc>
              <a:buFont typeface="Arial" panose="020B0604020202020204" pitchFamily="34" charset="0"/>
              <a:buChar char="•"/>
            </a:pPr>
            <a:r>
              <a:rPr lang="nl-NL" dirty="0">
                <a:latin typeface="Segoe UI" panose="020B0502040204020203" pitchFamily="34" charset="0"/>
                <a:ea typeface="Calibri" panose="020F0502020204030204" pitchFamily="34" charset="0"/>
                <a:cs typeface="Segoe UI" panose="020B0502040204020203" pitchFamily="34" charset="0"/>
              </a:rPr>
              <a:t>valt af te lezen dat …</a:t>
            </a:r>
          </a:p>
          <a:p>
            <a:pPr marL="285750" lvl="0" indent="-285750">
              <a:lnSpc>
                <a:spcPct val="107000"/>
              </a:lnSpc>
              <a:buFont typeface="Arial" panose="020B0604020202020204" pitchFamily="34" charset="0"/>
              <a:buChar char="•"/>
            </a:pPr>
            <a:r>
              <a:rPr lang="nl-NL" dirty="0">
                <a:latin typeface="Segoe UI" panose="020B0502040204020203" pitchFamily="34" charset="0"/>
                <a:ea typeface="Calibri" panose="020F0502020204030204" pitchFamily="34" charset="0"/>
                <a:cs typeface="Segoe UI" panose="020B0502040204020203" pitchFamily="34" charset="0"/>
              </a:rPr>
              <a:t>kunnen we opmaken dat …</a:t>
            </a:r>
          </a:p>
          <a:p>
            <a:pPr marL="285750" lvl="0" indent="-285750">
              <a:lnSpc>
                <a:spcPct val="107000"/>
              </a:lnSpc>
              <a:buFont typeface="Arial" panose="020B0604020202020204" pitchFamily="34" charset="0"/>
              <a:buChar char="•"/>
            </a:pPr>
            <a:r>
              <a:rPr lang="nl-NL" dirty="0">
                <a:latin typeface="Segoe UI" panose="020B0502040204020203" pitchFamily="34" charset="0"/>
                <a:ea typeface="Calibri" panose="020F0502020204030204" pitchFamily="34" charset="0"/>
                <a:cs typeface="Segoe UI" panose="020B0502040204020203" pitchFamily="34" charset="0"/>
              </a:rPr>
              <a:t>kun je concluderen dat …</a:t>
            </a:r>
          </a:p>
          <a:p>
            <a:pPr marL="285750" lvl="0" indent="-285750">
              <a:lnSpc>
                <a:spcPct val="107000"/>
              </a:lnSpc>
              <a:buFont typeface="Arial" panose="020B0604020202020204" pitchFamily="34" charset="0"/>
              <a:buChar char="•"/>
            </a:pPr>
            <a:r>
              <a:rPr lang="nl-NL" dirty="0">
                <a:latin typeface="Segoe UI" panose="020B0502040204020203" pitchFamily="34" charset="0"/>
                <a:ea typeface="Calibri" panose="020F0502020204030204" pitchFamily="34" charset="0"/>
                <a:cs typeface="Segoe UI" panose="020B0502040204020203" pitchFamily="34" charset="0"/>
              </a:rPr>
              <a:t>kun je de conclusie trekken dat …</a:t>
            </a:r>
          </a:p>
          <a:p>
            <a:pPr lvl="0">
              <a:lnSpc>
                <a:spcPct val="107000"/>
              </a:lnSpc>
            </a:pPr>
            <a:endParaRPr lang="nl-NL" dirty="0">
              <a:latin typeface="Segoe UI" panose="020B0502040204020203" pitchFamily="34" charset="0"/>
              <a:ea typeface="Calibri" panose="020F0502020204030204" pitchFamily="34" charset="0"/>
              <a:cs typeface="Segoe UI" panose="020B0502040204020203" pitchFamily="34" charset="0"/>
            </a:endParaRP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In de grafiek / het diagram / de gegevens ziet men dat …</a:t>
            </a:r>
          </a:p>
          <a:p>
            <a:pPr lvl="0">
              <a:lnSpc>
                <a:spcPct val="107000"/>
              </a:lnSpc>
            </a:pPr>
            <a:endParaRPr lang="nl-NL" sz="1800" dirty="0">
              <a:effectLst/>
              <a:latin typeface="Segoe UI" panose="020B0502040204020203" pitchFamily="34" charset="0"/>
              <a:ea typeface="Calibri" panose="020F0502020204030204" pitchFamily="34" charset="0"/>
              <a:cs typeface="Segoe UI" panose="020B0502040204020203" pitchFamily="34" charset="0"/>
            </a:endParaRPr>
          </a:p>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VERGELIJKEN</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in vergelijking met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vergeleken met</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in tegenstelling tot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in </a:t>
            </a:r>
            <a:r>
              <a:rPr lang="nl-NL" dirty="0">
                <a:latin typeface="Segoe UI" panose="020B0502040204020203" pitchFamily="34" charset="0"/>
                <a:ea typeface="Calibri" panose="020F0502020204030204" pitchFamily="34" charset="0"/>
                <a:cs typeface="Segoe UI" panose="020B0502040204020203" pitchFamily="34" charset="0"/>
              </a:rPr>
              <a:t>verhouding tot</a:t>
            </a:r>
          </a:p>
          <a:p>
            <a:pPr lvl="0">
              <a:lnSpc>
                <a:spcPct val="107000"/>
              </a:lnSpc>
            </a:pPr>
            <a:endParaRPr lang="nl-NL" sz="1800" dirty="0">
              <a:effectLst/>
              <a:latin typeface="Segoe UI" panose="020B0502040204020203" pitchFamily="34" charset="0"/>
              <a:ea typeface="Calibri" panose="020F0502020204030204" pitchFamily="34" charset="0"/>
              <a:cs typeface="Segoe UI" panose="020B0502040204020203" pitchFamily="34" charset="0"/>
            </a:endParaRPr>
          </a:p>
          <a:p>
            <a:pPr lvl="0">
              <a:lnSpc>
                <a:spcPct val="107000"/>
              </a:lnSpc>
            </a:pPr>
            <a:endParaRPr lang="nl-NL" dirty="0">
              <a:latin typeface="Segoe UI" panose="020B0502040204020203" pitchFamily="34" charset="0"/>
              <a:ea typeface="Calibri" panose="020F0502020204030204" pitchFamily="34" charset="0"/>
              <a:cs typeface="Segoe UI" panose="020B0502040204020203" pitchFamily="34" charset="0"/>
            </a:endParaRPr>
          </a:p>
          <a:p>
            <a:pPr lvl="0">
              <a:lnSpc>
                <a:spcPct val="107000"/>
              </a:lnSpc>
              <a:spcBef>
                <a:spcPts val="600"/>
              </a:spcBef>
            </a:pPr>
            <a:r>
              <a:rPr lang="nl-NL" dirty="0">
                <a:latin typeface="Segoe UI" panose="020B0502040204020203" pitchFamily="34" charset="0"/>
                <a:ea typeface="Calibri" panose="020F0502020204030204" pitchFamily="34" charset="0"/>
                <a:cs typeface="Segoe UI" panose="020B0502040204020203" pitchFamily="34" charset="0"/>
              </a:rPr>
              <a:t>Uit: </a:t>
            </a:r>
            <a:r>
              <a:rPr lang="nl-NL" dirty="0" err="1">
                <a:latin typeface="Segoe UI" panose="020B0502040204020203" pitchFamily="34" charset="0"/>
                <a:ea typeface="Calibri" panose="020F0502020204030204" pitchFamily="34" charset="0"/>
                <a:cs typeface="Segoe UI" panose="020B0502040204020203" pitchFamily="34" charset="0"/>
              </a:rPr>
              <a:t>Hobbelink</a:t>
            </a:r>
            <a:r>
              <a:rPr lang="nl-NL" dirty="0">
                <a:latin typeface="Segoe UI" panose="020B0502040204020203" pitchFamily="34" charset="0"/>
                <a:ea typeface="Calibri" panose="020F0502020204030204" pitchFamily="34" charset="0"/>
                <a:cs typeface="Segoe UI" panose="020B0502040204020203" pitchFamily="34" charset="0"/>
              </a:rPr>
              <a:t>/Lücke 2018:68-69</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03069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5</a:t>
            </a:r>
          </a:p>
        </p:txBody>
      </p:sp>
      <p:sp>
        <p:nvSpPr>
          <p:cNvPr id="4" name="Textfeld 3">
            <a:extLst>
              <a:ext uri="{FF2B5EF4-FFF2-40B4-BE49-F238E27FC236}">
                <a16:creationId xmlns:a16="http://schemas.microsoft.com/office/drawing/2014/main" id="{CDD53C3B-549E-DF06-AE49-F96B61C0908A}"/>
              </a:ext>
            </a:extLst>
          </p:cNvPr>
          <p:cNvSpPr txBox="1"/>
          <p:nvPr/>
        </p:nvSpPr>
        <p:spPr>
          <a:xfrm>
            <a:off x="505839" y="3079500"/>
            <a:ext cx="7393561" cy="5427896"/>
          </a:xfrm>
          <a:prstGeom prst="rect">
            <a:avLst/>
          </a:prstGeom>
          <a:noFill/>
        </p:spPr>
        <p:txBody>
          <a:bodyPr wrap="square">
            <a:spAutoFit/>
          </a:bodyPr>
          <a:lstStyle/>
          <a:p>
            <a:pPr>
              <a:lnSpc>
                <a:spcPct val="107000"/>
              </a:lnSpc>
              <a:spcAft>
                <a:spcPts val="800"/>
              </a:spcAft>
            </a:pPr>
            <a:r>
              <a:rPr lang="nl-NL" b="1" dirty="0">
                <a:latin typeface="Segoe UI Light" panose="020B0502040204020203" pitchFamily="34" charset="0"/>
                <a:ea typeface="Calibri" panose="020F0502020204030204" pitchFamily="34" charset="0"/>
                <a:cs typeface="Segoe UI Light" panose="020B0502040204020203" pitchFamily="34" charset="0"/>
              </a:rPr>
              <a:t>Diagram A</a:t>
            </a:r>
          </a:p>
          <a:p>
            <a:pPr marL="285750" indent="-285750">
              <a:lnSpc>
                <a:spcPct val="107000"/>
              </a:lnSpc>
              <a:spcAft>
                <a:spcPts val="800"/>
              </a:spcAft>
              <a:buFontTx/>
              <a:buChar char="-"/>
            </a:pPr>
            <a:r>
              <a:rPr lang="nl-NL" sz="1800" dirty="0">
                <a:effectLst/>
                <a:latin typeface="Segoe UI Light" panose="020B0502040204020203" pitchFamily="34" charset="0"/>
                <a:ea typeface="Calibri" panose="020F0502020204030204" pitchFamily="34" charset="0"/>
                <a:cs typeface="Segoe UI Light" panose="020B0502040204020203" pitchFamily="34" charset="0"/>
              </a:rPr>
              <a:t>Diagram A laat het gebruik van cannasbis(producten) zoals hasj en wiet in verschillende Europese landen telkens in het afgelopen jaar zien. </a:t>
            </a:r>
            <a:r>
              <a:rPr lang="nl-NL" dirty="0">
                <a:latin typeface="Segoe UI Light" panose="020B0502040204020203" pitchFamily="34" charset="0"/>
                <a:ea typeface="Calibri" panose="020F0502020204030204" pitchFamily="34" charset="0"/>
                <a:cs typeface="Segoe UI Light" panose="020B0502040204020203" pitchFamily="34" charset="0"/>
              </a:rPr>
              <a:t>Getoond wordt het aandeel (percentage) laatste-jaar-gebruikers in de leeftijdsgroep 15-64 jaar.</a:t>
            </a:r>
            <a:r>
              <a:rPr lang="nl-NL" sz="1800" dirty="0">
                <a:effectLst/>
                <a:latin typeface="Segoe UI Light" panose="020B0502040204020203" pitchFamily="34" charset="0"/>
                <a:ea typeface="Calibri" panose="020F0502020204030204" pitchFamily="34" charset="0"/>
                <a:cs typeface="Segoe UI Light" panose="020B0502040204020203" pitchFamily="34" charset="0"/>
              </a:rPr>
              <a:t> </a:t>
            </a:r>
          </a:p>
          <a:p>
            <a:pPr marL="285750" indent="-285750">
              <a:lnSpc>
                <a:spcPct val="107000"/>
              </a:lnSpc>
              <a:spcAft>
                <a:spcPts val="800"/>
              </a:spcAft>
              <a:buFontTx/>
              <a:buChar char="-"/>
            </a:pPr>
            <a:r>
              <a:rPr lang="nl-NL" dirty="0">
                <a:latin typeface="Segoe UI Light" panose="020B0502040204020203" pitchFamily="34" charset="0"/>
                <a:ea typeface="Calibri" panose="020F0502020204030204" pitchFamily="34" charset="0"/>
                <a:cs typeface="Segoe UI Light" panose="020B0502040204020203" pitchFamily="34" charset="0"/>
              </a:rPr>
              <a:t>Het percentage laatste-jaar-gebruikers van cannabis onder 15-64-jarigen is het hoogst in Tsjechië (11,1 %), Frankrijk (11 %) en Spanje (10,5 %) en het laagst in Oost- en Zuidoost-Europese staten zoals Turkije (1,1 %), Hongarije (1,3 %), Bulgarije (2,4 %) Griekenland (2,8 %) </a:t>
            </a:r>
          </a:p>
          <a:p>
            <a:pPr marL="285750" indent="-285750">
              <a:lnSpc>
                <a:spcPct val="107000"/>
              </a:lnSpc>
              <a:spcAft>
                <a:spcPts val="800"/>
              </a:spcAft>
              <a:buFontTx/>
              <a:buChar char="-"/>
            </a:pPr>
            <a:r>
              <a:rPr lang="nl-NL" dirty="0">
                <a:latin typeface="Segoe UI Light" panose="020B0502040204020203" pitchFamily="34" charset="0"/>
                <a:ea typeface="Calibri" panose="020F0502020204030204" pitchFamily="34" charset="0"/>
                <a:cs typeface="Segoe UI Light" panose="020B0502040204020203" pitchFamily="34" charset="0"/>
              </a:rPr>
              <a:t>Nederland hoort bij de top 6 van het laatste-jaar-gebruik van cannabis  in die leeftijdsgroep met 10,1 %. In 2020 lag Nederland daarmee boven het Europese gemiddelde (geschat op 7,7%).</a:t>
            </a:r>
          </a:p>
          <a:p>
            <a:pPr>
              <a:lnSpc>
                <a:spcPct val="107000"/>
              </a:lnSpc>
              <a:spcAft>
                <a:spcPts val="800"/>
              </a:spcAft>
            </a:pPr>
            <a:r>
              <a:rPr lang="nl-NL" b="1" dirty="0">
                <a:latin typeface="Segoe UI Light" panose="020B0502040204020203" pitchFamily="34" charset="0"/>
                <a:ea typeface="Calibri" panose="020F0502020204030204" pitchFamily="34" charset="0"/>
                <a:cs typeface="Segoe UI Light" panose="020B0502040204020203" pitchFamily="34" charset="0"/>
              </a:rPr>
              <a:t>Diagram B</a:t>
            </a:r>
          </a:p>
          <a:p>
            <a:pPr marL="285750" indent="-285750">
              <a:lnSpc>
                <a:spcPct val="107000"/>
              </a:lnSpc>
              <a:spcAft>
                <a:spcPts val="800"/>
              </a:spcAft>
              <a:buFontTx/>
              <a:buChar char="-"/>
            </a:pPr>
            <a:r>
              <a:rPr lang="nl-NL" dirty="0">
                <a:latin typeface="Segoe UI Light" panose="020B0502040204020203" pitchFamily="34" charset="0"/>
                <a:ea typeface="Calibri" panose="020F0502020204030204" pitchFamily="34" charset="0"/>
                <a:cs typeface="Segoe UI Light" panose="020B0502040204020203" pitchFamily="34" charset="0"/>
              </a:rPr>
              <a:t>Diagram B laat de trend in het cannabisgebruik onder scholieren in het voorgezet onderwijs (12 t/m 16 jaar) zien tussen 2003 en 2021.</a:t>
            </a:r>
          </a:p>
          <a:p>
            <a:pPr>
              <a:lnSpc>
                <a:spcPct val="107000"/>
              </a:lnSpc>
              <a:spcAft>
                <a:spcPts val="800"/>
              </a:spcAft>
            </a:pPr>
            <a:endParaRPr lang="nl-NL" dirty="0">
              <a:latin typeface="Segoe UI Light" panose="020B0502040204020203" pitchFamily="34" charset="0"/>
              <a:ea typeface="Calibri" panose="020F0502020204030204" pitchFamily="34" charset="0"/>
              <a:cs typeface="Segoe UI Light" panose="020B0502040204020203" pitchFamily="34" charset="0"/>
            </a:endParaRPr>
          </a:p>
        </p:txBody>
      </p:sp>
      <p:sp>
        <p:nvSpPr>
          <p:cNvPr id="8" name="Rectangle 10">
            <a:extLst>
              <a:ext uri="{FF2B5EF4-FFF2-40B4-BE49-F238E27FC236}">
                <a16:creationId xmlns:a16="http://schemas.microsoft.com/office/drawing/2014/main" id="{139D5ED1-3E81-3E09-4C2B-456589C9E8ED}"/>
              </a:ext>
            </a:extLst>
          </p:cNvPr>
          <p:cNvSpPr/>
          <p:nvPr/>
        </p:nvSpPr>
        <p:spPr>
          <a:xfrm>
            <a:off x="404339" y="1938402"/>
            <a:ext cx="7495061" cy="851265"/>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tangle 5">
            <a:extLst>
              <a:ext uri="{FF2B5EF4-FFF2-40B4-BE49-F238E27FC236}">
                <a16:creationId xmlns:a16="http://schemas.microsoft.com/office/drawing/2014/main" id="{9F06E44F-B57A-43D4-6421-0BACCB51B290}"/>
              </a:ext>
            </a:extLst>
          </p:cNvPr>
          <p:cNvSpPr/>
          <p:nvPr/>
        </p:nvSpPr>
        <p:spPr>
          <a:xfrm>
            <a:off x="545099" y="2033473"/>
            <a:ext cx="7091437" cy="663258"/>
          </a:xfrm>
          <a:prstGeom prst="rect">
            <a:avLst/>
          </a:prstGeom>
        </p:spPr>
        <p:txBody>
          <a:bodyPr wrap="square">
            <a:spAutoFit/>
          </a:bodyPr>
          <a:lstStyle/>
          <a:p>
            <a:pPr>
              <a:lnSpc>
                <a:spcPct val="107000"/>
              </a:lnSpc>
              <a:spcBef>
                <a:spcPts val="600"/>
              </a:spcBef>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Bekijk de diagrammen A en B en vat mondeling samen wat je over het drugsgebruik te weten komt.</a:t>
            </a:r>
          </a:p>
        </p:txBody>
      </p:sp>
    </p:spTree>
    <p:extLst>
      <p:ext uri="{BB962C8B-B14F-4D97-AF65-F5344CB8AC3E}">
        <p14:creationId xmlns:p14="http://schemas.microsoft.com/office/powerpoint/2010/main" val="980026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5</a:t>
            </a:r>
          </a:p>
        </p:txBody>
      </p:sp>
      <p:sp>
        <p:nvSpPr>
          <p:cNvPr id="4" name="Textfeld 3">
            <a:extLst>
              <a:ext uri="{FF2B5EF4-FFF2-40B4-BE49-F238E27FC236}">
                <a16:creationId xmlns:a16="http://schemas.microsoft.com/office/drawing/2014/main" id="{CDD53C3B-549E-DF06-AE49-F96B61C0908A}"/>
              </a:ext>
            </a:extLst>
          </p:cNvPr>
          <p:cNvSpPr txBox="1"/>
          <p:nvPr/>
        </p:nvSpPr>
        <p:spPr>
          <a:xfrm>
            <a:off x="505839" y="3079500"/>
            <a:ext cx="7393561" cy="5610254"/>
          </a:xfrm>
          <a:prstGeom prst="rect">
            <a:avLst/>
          </a:prstGeom>
          <a:noFill/>
        </p:spPr>
        <p:txBody>
          <a:bodyPr wrap="square">
            <a:spAutoFit/>
          </a:bodyPr>
          <a:lstStyle/>
          <a:p>
            <a:pPr marL="285750" indent="-285750">
              <a:lnSpc>
                <a:spcPct val="107000"/>
              </a:lnSpc>
              <a:spcAft>
                <a:spcPts val="800"/>
              </a:spcAft>
              <a:buFontTx/>
              <a:buChar char="-"/>
            </a:pPr>
            <a:r>
              <a:rPr lang="nl-NL" dirty="0">
                <a:latin typeface="Segoe UI Light" panose="020B0502040204020203" pitchFamily="34" charset="0"/>
                <a:ea typeface="Calibri" panose="020F0502020204030204" pitchFamily="34" charset="0"/>
                <a:cs typeface="Segoe UI Light" panose="020B0502040204020203" pitchFamily="34" charset="0"/>
              </a:rPr>
              <a:t>In 2021 heeft ruim 10 % van de scholieren van het voortgezet onderwijs ervaring met cannabis. Het ooitgebruik is daarmee sinds 2011 ongeveer gelijk gebleven. Op de langere termijn is sprake van een daling, in 2003 lag het percentage nog tussen 16 en 18 %. Deze trend zien we ook voor meisjes. Voor jongens lag het gebruik in 2011 nog hoger (zo’n 17 %) waarna het in 2015 daalde tot ongeveer 12 % en in de daaropvolgende jaren ongeveer gelijk bleef (in 2019 iets hoger, in 2021 iets lager).</a:t>
            </a:r>
          </a:p>
          <a:p>
            <a:pPr marL="285750" indent="-285750">
              <a:lnSpc>
                <a:spcPct val="107000"/>
              </a:lnSpc>
              <a:spcAft>
                <a:spcPts val="800"/>
              </a:spcAft>
              <a:buFontTx/>
              <a:buChar char="-"/>
            </a:pPr>
            <a:r>
              <a:rPr lang="nl-NL" dirty="0">
                <a:latin typeface="Segoe UI Light" panose="020B0502040204020203" pitchFamily="34" charset="0"/>
                <a:ea typeface="Calibri" panose="020F0502020204030204" pitchFamily="34" charset="0"/>
                <a:cs typeface="Segoe UI Light" panose="020B0502040204020203" pitchFamily="34" charset="0"/>
              </a:rPr>
              <a:t>Ook het laatste-jaar-gebruik is in 2021 (zo’n 9 %) vrijwel onveranderd sinds 2015, maar wel lager dan in 2003 (ongeveer 13 %). Deze trend zien we ook voor de jongens. Voor de meisjes is het laatste-jaar-gebruik tussen 2015 en 2019 lager dan in 2003, maar in 2021 gestegen en weer op hetzelfde niveau als in 2003.</a:t>
            </a:r>
          </a:p>
          <a:p>
            <a:pPr marL="285750" indent="-285750">
              <a:lnSpc>
                <a:spcPct val="107000"/>
              </a:lnSpc>
              <a:spcAft>
                <a:spcPts val="800"/>
              </a:spcAft>
              <a:buFontTx/>
              <a:buChar char="-"/>
            </a:pPr>
            <a:r>
              <a:rPr lang="nl-NL" dirty="0">
                <a:latin typeface="Segoe UI Light" panose="020B0502040204020203" pitchFamily="34" charset="0"/>
                <a:ea typeface="Calibri" panose="020F0502020204030204" pitchFamily="34" charset="0"/>
                <a:cs typeface="Segoe UI Light" panose="020B0502040204020203" pitchFamily="34" charset="0"/>
              </a:rPr>
              <a:t>Het laatste-maand-gebruik verschilt in 2021 (zo’n 6 %) bijna niet van de voorgaande metingen. In de periode 2015-2019 lag het percentage wel lager dan in 2003, maar deze afname lijkt zich dus in 2021 niet voort te zetten. Deze trend zien we ook als we alleen naar de meisjes kijken. Onder de jongens is het laatste-maand-gebruik sinds 2003 niet significant veranderd.</a:t>
            </a:r>
          </a:p>
        </p:txBody>
      </p:sp>
      <p:sp>
        <p:nvSpPr>
          <p:cNvPr id="8" name="Rectangle 10">
            <a:extLst>
              <a:ext uri="{FF2B5EF4-FFF2-40B4-BE49-F238E27FC236}">
                <a16:creationId xmlns:a16="http://schemas.microsoft.com/office/drawing/2014/main" id="{139D5ED1-3E81-3E09-4C2B-456589C9E8ED}"/>
              </a:ext>
            </a:extLst>
          </p:cNvPr>
          <p:cNvSpPr/>
          <p:nvPr/>
        </p:nvSpPr>
        <p:spPr>
          <a:xfrm>
            <a:off x="404339" y="1938402"/>
            <a:ext cx="7495061" cy="851265"/>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tangle 5">
            <a:extLst>
              <a:ext uri="{FF2B5EF4-FFF2-40B4-BE49-F238E27FC236}">
                <a16:creationId xmlns:a16="http://schemas.microsoft.com/office/drawing/2014/main" id="{9F06E44F-B57A-43D4-6421-0BACCB51B290}"/>
              </a:ext>
            </a:extLst>
          </p:cNvPr>
          <p:cNvSpPr/>
          <p:nvPr/>
        </p:nvSpPr>
        <p:spPr>
          <a:xfrm>
            <a:off x="545099" y="2033473"/>
            <a:ext cx="7091437" cy="663258"/>
          </a:xfrm>
          <a:prstGeom prst="rect">
            <a:avLst/>
          </a:prstGeom>
        </p:spPr>
        <p:txBody>
          <a:bodyPr wrap="square">
            <a:spAutoFit/>
          </a:bodyPr>
          <a:lstStyle/>
          <a:p>
            <a:pPr>
              <a:lnSpc>
                <a:spcPct val="107000"/>
              </a:lnSpc>
              <a:spcBef>
                <a:spcPts val="600"/>
              </a:spcBef>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Bekijk de diagrammen A en B en vat mondeling samen wat je over het drugsgebruik te weten komt.</a:t>
            </a:r>
          </a:p>
        </p:txBody>
      </p:sp>
    </p:spTree>
    <p:extLst>
      <p:ext uri="{BB962C8B-B14F-4D97-AF65-F5344CB8AC3E}">
        <p14:creationId xmlns:p14="http://schemas.microsoft.com/office/powerpoint/2010/main" val="79302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380751" y="1937757"/>
            <a:ext cx="7545969" cy="3607755"/>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2873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20582" y="737405"/>
            <a:ext cx="731820" cy="707886"/>
          </a:xfrm>
          <a:prstGeom prst="rect">
            <a:avLst/>
          </a:prstGeom>
          <a:noFill/>
        </p:spPr>
        <p:txBody>
          <a:bodyPr wrap="square" rtlCol="0">
            <a:spAutoFit/>
          </a:bodyPr>
          <a:lstStyle/>
          <a:p>
            <a:r>
              <a:rPr lang="nl-BE" sz="4000" dirty="0">
                <a:solidFill>
                  <a:schemeClr val="bg1"/>
                </a:solidFill>
              </a:rPr>
              <a:t>6</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5200837"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SPREKEN &amp; SCHRIJVEN</a:t>
            </a:r>
            <a:endParaRPr lang="en-US"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AACC88EF-2515-4F53-9536-26BE01940B34}"/>
              </a:ext>
            </a:extLst>
          </p:cNvPr>
          <p:cNvSpPr/>
          <p:nvPr/>
        </p:nvSpPr>
        <p:spPr>
          <a:xfrm>
            <a:off x="538856" y="2065286"/>
            <a:ext cx="7166867" cy="3416320"/>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Moet je hasj en wiet legaliseren zoals alcohol en tabak? Moet je misschien zelfs alle drugs legaliseren? Of is het verbod op drugs de betere optie? Over deze vragen is in Nederland, maar ook in veel andere landen een felle discussie losgebrand. </a:t>
            </a:r>
          </a:p>
          <a:p>
            <a:pPr marL="342900" indent="-342900">
              <a:buAutoNum type="arabicPeriod"/>
            </a:pPr>
            <a:r>
              <a:rPr lang="nl-NL" b="1" dirty="0">
                <a:solidFill>
                  <a:schemeClr val="bg1"/>
                </a:solidFill>
                <a:latin typeface="Segoe UI" panose="020B0502040204020203" pitchFamily="34" charset="0"/>
                <a:cs typeface="Segoe UI" panose="020B0502040204020203" pitchFamily="34" charset="0"/>
              </a:rPr>
              <a:t>Hieronder vind je een aantal argumenten voor en tegen het legaliseren van drugs. Welke vind je (niet) houdbaar en welke zwaarwegend of welke minder zwaarwegend? Welke argumenten zou je nog kunnen aanvullen?</a:t>
            </a:r>
          </a:p>
          <a:p>
            <a:pPr marL="342900" indent="-342900">
              <a:buFontTx/>
              <a:buAutoNum type="arabicPeriod"/>
            </a:pPr>
            <a:r>
              <a:rPr lang="nl-NL" b="1" dirty="0">
                <a:solidFill>
                  <a:schemeClr val="bg1"/>
                </a:solidFill>
                <a:latin typeface="Segoe UI" panose="020B0502040204020203" pitchFamily="34" charset="0"/>
                <a:cs typeface="Segoe UI" panose="020B0502040204020203" pitchFamily="34" charset="0"/>
              </a:rPr>
              <a:t>Discussieer in je klas over het legaliseren en verbieden van (soft-)drugs.</a:t>
            </a:r>
          </a:p>
          <a:p>
            <a:pPr marL="342900" indent="-342900">
              <a:buFontTx/>
              <a:buAutoNum type="arabicPeriod"/>
            </a:pPr>
            <a:r>
              <a:rPr lang="nl-NL" b="1" dirty="0">
                <a:solidFill>
                  <a:schemeClr val="bg1"/>
                </a:solidFill>
                <a:latin typeface="Segoe UI" panose="020B0502040204020203" pitchFamily="34" charset="0"/>
                <a:cs typeface="Segoe UI" panose="020B0502040204020203" pitchFamily="34" charset="0"/>
              </a:rPr>
              <a:t>Moet je hasj en wiet legaliseren zoals alcohol en tabak? Geef schriftelijk commentaar!</a:t>
            </a:r>
          </a:p>
        </p:txBody>
      </p:sp>
      <p:sp>
        <p:nvSpPr>
          <p:cNvPr id="22" name="Rectangle: Rounded Corners 45">
            <a:extLst>
              <a:ext uri="{FF2B5EF4-FFF2-40B4-BE49-F238E27FC236}">
                <a16:creationId xmlns:a16="http://schemas.microsoft.com/office/drawing/2014/main" id="{3F0DD348-4535-4443-B1ED-E8C660775EE8}"/>
              </a:ext>
            </a:extLst>
          </p:cNvPr>
          <p:cNvSpPr/>
          <p:nvPr/>
        </p:nvSpPr>
        <p:spPr>
          <a:xfrm>
            <a:off x="420582" y="5678709"/>
            <a:ext cx="7545970" cy="3648363"/>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24" name="Textfeld 23">
            <a:extLst>
              <a:ext uri="{FF2B5EF4-FFF2-40B4-BE49-F238E27FC236}">
                <a16:creationId xmlns:a16="http://schemas.microsoft.com/office/drawing/2014/main" id="{73BE0278-B1B7-49A6-9B64-3EB2CA529915}"/>
              </a:ext>
            </a:extLst>
          </p:cNvPr>
          <p:cNvSpPr txBox="1"/>
          <p:nvPr/>
        </p:nvSpPr>
        <p:spPr>
          <a:xfrm>
            <a:off x="550885" y="5749343"/>
            <a:ext cx="7272751" cy="3444533"/>
          </a:xfrm>
          <a:prstGeom prst="rect">
            <a:avLst/>
          </a:prstGeom>
          <a:noFill/>
        </p:spPr>
        <p:txBody>
          <a:bodyPr wrap="square">
            <a:spAutoFit/>
          </a:bodyPr>
          <a:lstStyle/>
          <a:p>
            <a:pPr marL="342900" indent="-342900">
              <a:lnSpc>
                <a:spcPct val="107000"/>
              </a:lnSpc>
              <a:spcAft>
                <a:spcPts val="800"/>
              </a:spcAf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De mens zelf kan beslissen of hij drugs wil gebruiken. De mens kan zelf beslissen of hij de risico’s van drugsgebruik wil lopen.</a:t>
            </a:r>
          </a:p>
          <a:p>
            <a:pPr marL="342900" indent="-342900">
              <a:lnSpc>
                <a:spcPct val="107000"/>
              </a:lnSpc>
              <a:spcAft>
                <a:spcPts val="800"/>
              </a:spcAf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De mens moet tegen zichzelf in bescherming worden genomen.</a:t>
            </a:r>
          </a:p>
          <a:p>
            <a:pPr marL="342900" indent="-342900">
              <a:lnSpc>
                <a:spcPct val="107000"/>
              </a:lnSpc>
              <a:spcAft>
                <a:spcPts val="800"/>
              </a:spcAf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Door drugs te legaliseren komen er allerlei mogelijkheden om productie, vervoer, bezit en verkoop te regelen (bv. leeftijdsgrens, kwaliteitseisen, vastleggen van prijzen of belasting op de prijzen).</a:t>
            </a:r>
          </a:p>
          <a:p>
            <a:pPr marL="342900" indent="-342900">
              <a:lnSpc>
                <a:spcPct val="107000"/>
              </a:lnSpc>
              <a:spcAft>
                <a:spcPts val="800"/>
              </a:spcAf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Van legalisering gaat een verkeerd signaal uit. De overheid geeft dan een soort goedkeuring aan gebruik. </a:t>
            </a:r>
          </a:p>
          <a:p>
            <a:pPr marL="342900" indent="-342900">
              <a:lnSpc>
                <a:spcPct val="107000"/>
              </a:lnSpc>
              <a:spcAft>
                <a:spcPts val="800"/>
              </a:spcAft>
              <a:buAutoNum type="arabicPeriod"/>
            </a:pPr>
            <a:r>
              <a:rPr lang="nl-NL" dirty="0">
                <a:latin typeface="Segoe UI Light" panose="020B0502040204020203" pitchFamily="34" charset="0"/>
                <a:ea typeface="Calibri" panose="020F0502020204030204" pitchFamily="34" charset="0"/>
                <a:cs typeface="Segoe UI Light" panose="020B0502040204020203" pitchFamily="34" charset="0"/>
              </a:rPr>
              <a:t>Met een verbod maakt de overheid duidelijk dat het gebruik ongezond is en maatschappelijke schade oplevert.</a:t>
            </a:r>
          </a:p>
        </p:txBody>
      </p:sp>
    </p:spTree>
    <p:extLst>
      <p:ext uri="{BB962C8B-B14F-4D97-AF65-F5344CB8AC3E}">
        <p14:creationId xmlns:p14="http://schemas.microsoft.com/office/powerpoint/2010/main" val="383378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380752" y="1938803"/>
            <a:ext cx="7550508" cy="583442"/>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180511"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31144" y="737405"/>
            <a:ext cx="721258" cy="707886"/>
          </a:xfrm>
          <a:prstGeom prst="rect">
            <a:avLst/>
          </a:prstGeom>
          <a:noFill/>
        </p:spPr>
        <p:txBody>
          <a:bodyPr wrap="square" rtlCol="0">
            <a:spAutoFit/>
          </a:bodyPr>
          <a:lstStyle/>
          <a:p>
            <a:r>
              <a:rPr lang="nl-BE" sz="4000" dirty="0">
                <a:solidFill>
                  <a:schemeClr val="bg1"/>
                </a:solidFill>
              </a:rPr>
              <a:t>  2</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367335"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WOORDENSCHAT</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41600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601487" y="2016448"/>
            <a:ext cx="6324278" cy="369332"/>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Welke woorden horen bij welke omschrijvingen of foto’s?</a:t>
            </a:r>
            <a:endParaRPr lang="nl-BE" b="1" dirty="0">
              <a:solidFill>
                <a:schemeClr val="bg1"/>
              </a:solidFill>
              <a:latin typeface="Segoe UI" panose="020B0502040204020203" pitchFamily="34" charset="0"/>
              <a:cs typeface="Segoe UI" panose="020B0502040204020203" pitchFamily="34" charset="0"/>
            </a:endParaRPr>
          </a:p>
        </p:txBody>
      </p:sp>
      <p:sp>
        <p:nvSpPr>
          <p:cNvPr id="2" name="Rectangle: Rounded Corners 47">
            <a:extLst>
              <a:ext uri="{FF2B5EF4-FFF2-40B4-BE49-F238E27FC236}">
                <a16:creationId xmlns:a16="http://schemas.microsoft.com/office/drawing/2014/main" id="{FB9E364C-832B-C284-A840-E61FA1BEF936}"/>
              </a:ext>
            </a:extLst>
          </p:cNvPr>
          <p:cNvSpPr/>
          <p:nvPr/>
        </p:nvSpPr>
        <p:spPr>
          <a:xfrm>
            <a:off x="1001196" y="8224615"/>
            <a:ext cx="2969810" cy="888601"/>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i="1" dirty="0">
                <a:solidFill>
                  <a:schemeClr val="tx1"/>
                </a:solidFill>
              </a:rPr>
              <a:t>drug die minder verslavend werkt dan een harddrug, bijv. wiet en hasj</a:t>
            </a:r>
          </a:p>
        </p:txBody>
      </p:sp>
      <p:sp>
        <p:nvSpPr>
          <p:cNvPr id="3" name="Textfeld 2">
            <a:extLst>
              <a:ext uri="{FF2B5EF4-FFF2-40B4-BE49-F238E27FC236}">
                <a16:creationId xmlns:a16="http://schemas.microsoft.com/office/drawing/2014/main" id="{10939485-43E7-2606-C119-1EBEF8FF6184}"/>
              </a:ext>
            </a:extLst>
          </p:cNvPr>
          <p:cNvSpPr txBox="1"/>
          <p:nvPr/>
        </p:nvSpPr>
        <p:spPr>
          <a:xfrm>
            <a:off x="738299" y="2803674"/>
            <a:ext cx="2988670" cy="3034164"/>
          </a:xfrm>
          <a:prstGeom prst="rect">
            <a:avLst/>
          </a:prstGeom>
          <a:noFill/>
        </p:spPr>
        <p:txBody>
          <a:bodyPr wrap="square">
            <a:spAutoFit/>
          </a:bodyPr>
          <a:lstStyle/>
          <a:p>
            <a:pPr marL="342900" lvl="0" indent="-342900">
              <a:lnSpc>
                <a:spcPct val="107000"/>
              </a:lnSpc>
              <a:buAutoNum type="arabicPeriod"/>
            </a:pPr>
            <a:r>
              <a:rPr lang="nl-NL" dirty="0">
                <a:latin typeface="Segoe UI" panose="020B0502040204020203" pitchFamily="34" charset="0"/>
                <a:ea typeface="Calibri" panose="020F0502020204030204" pitchFamily="34" charset="0"/>
                <a:cs typeface="Segoe UI" panose="020B0502040204020203" pitchFamily="34" charset="0"/>
              </a:rPr>
              <a:t>de softdrug (de softdrugs)</a:t>
            </a:r>
          </a:p>
          <a:p>
            <a:pPr marL="342900" lvl="0" indent="-342900">
              <a:lnSpc>
                <a:spcPct val="107000"/>
              </a:lnSpc>
              <a:buAutoNum type="arabicPeriod"/>
            </a:pPr>
            <a:r>
              <a:rPr lang="nl-NL" sz="1800" dirty="0">
                <a:effectLst/>
                <a:latin typeface="Segoe UI" panose="020B0502040204020203" pitchFamily="34" charset="0"/>
                <a:ea typeface="Calibri" panose="020F0502020204030204" pitchFamily="34" charset="0"/>
                <a:cs typeface="Segoe UI" panose="020B0502040204020203" pitchFamily="34" charset="0"/>
              </a:rPr>
              <a:t>de harddrug (de harddrugs)</a:t>
            </a:r>
          </a:p>
          <a:p>
            <a:pPr marL="342900" lvl="0" indent="-342900">
              <a:lnSpc>
                <a:spcPct val="107000"/>
              </a:lnSpc>
              <a:buAutoNum type="arabicPeriod"/>
            </a:pPr>
            <a:r>
              <a:rPr lang="nl-NL" dirty="0">
                <a:latin typeface="Segoe UI" panose="020B0502040204020203" pitchFamily="34" charset="0"/>
                <a:ea typeface="Calibri" panose="020F0502020204030204" pitchFamily="34" charset="0"/>
                <a:cs typeface="Segoe UI" panose="020B0502040204020203" pitchFamily="34" charset="0"/>
              </a:rPr>
              <a:t>iets gedogen</a:t>
            </a:r>
          </a:p>
          <a:p>
            <a:pPr marL="342900" lvl="0" indent="-342900">
              <a:lnSpc>
                <a:spcPct val="107000"/>
              </a:lnSpc>
              <a:buAutoNum type="arabicPeriod"/>
            </a:pPr>
            <a:r>
              <a:rPr lang="nl-NL" sz="1800" dirty="0">
                <a:effectLst/>
                <a:latin typeface="Segoe UI" panose="020B0502040204020203" pitchFamily="34" charset="0"/>
                <a:ea typeface="Calibri" panose="020F0502020204030204" pitchFamily="34" charset="0"/>
                <a:cs typeface="Segoe UI" panose="020B0502040204020203" pitchFamily="34" charset="0"/>
              </a:rPr>
              <a:t>het drugsbeleid</a:t>
            </a:r>
          </a:p>
          <a:p>
            <a:pPr marL="342900" lvl="0" indent="-342900">
              <a:lnSpc>
                <a:spcPct val="107000"/>
              </a:lnSpc>
              <a:buAutoNum type="arabicPeriod"/>
            </a:pPr>
            <a:r>
              <a:rPr lang="nl-NL" dirty="0">
                <a:latin typeface="Segoe UI" panose="020B0502040204020203" pitchFamily="34" charset="0"/>
                <a:ea typeface="Calibri" panose="020F0502020204030204" pitchFamily="34" charset="0"/>
                <a:cs typeface="Segoe UI" panose="020B0502040204020203" pitchFamily="34" charset="0"/>
              </a:rPr>
              <a:t>de wiet</a:t>
            </a:r>
          </a:p>
          <a:p>
            <a:pPr marL="342900" lvl="0" indent="-342900">
              <a:lnSpc>
                <a:spcPct val="107000"/>
              </a:lnSpc>
              <a:buAutoNum type="arabicPeriod"/>
            </a:pPr>
            <a:r>
              <a:rPr lang="nl-NL" sz="1800" dirty="0">
                <a:effectLst/>
                <a:latin typeface="Segoe UI" panose="020B0502040204020203" pitchFamily="34" charset="0"/>
                <a:ea typeface="Calibri" panose="020F0502020204030204" pitchFamily="34" charset="0"/>
                <a:cs typeface="Segoe UI" panose="020B0502040204020203" pitchFamily="34" charset="0"/>
              </a:rPr>
              <a:t>de hasj</a:t>
            </a:r>
            <a:endParaRPr lang="nl-NL" dirty="0">
              <a:latin typeface="Segoe UI" panose="020B0502040204020203" pitchFamily="34" charset="0"/>
              <a:ea typeface="Calibri" panose="020F0502020204030204" pitchFamily="34" charset="0"/>
              <a:cs typeface="Segoe UI" panose="020B0502040204020203" pitchFamily="34" charset="0"/>
            </a:endParaRPr>
          </a:p>
          <a:p>
            <a:pPr marL="342900" lvl="0" indent="-342900">
              <a:lnSpc>
                <a:spcPct val="107000"/>
              </a:lnSpc>
              <a:buAutoNum type="arabicPeriod"/>
            </a:pPr>
            <a:r>
              <a:rPr lang="nl-NL" sz="1800" dirty="0">
                <a:effectLst/>
                <a:latin typeface="Segoe UI" panose="020B0502040204020203" pitchFamily="34" charset="0"/>
                <a:ea typeface="Calibri" panose="020F0502020204030204" pitchFamily="34" charset="0"/>
                <a:cs typeface="Segoe UI" panose="020B0502040204020203" pitchFamily="34" charset="0"/>
              </a:rPr>
              <a:t>de coffeeshop</a:t>
            </a:r>
          </a:p>
          <a:p>
            <a:pPr marL="342900" lvl="0" indent="-342900">
              <a:lnSpc>
                <a:spcPct val="107000"/>
              </a:lnSpc>
              <a:buAutoNum type="arabicPeriod"/>
            </a:pPr>
            <a:r>
              <a:rPr lang="nl-NL" dirty="0">
                <a:latin typeface="Segoe UI" panose="020B0502040204020203" pitchFamily="34" charset="0"/>
                <a:ea typeface="Calibri" panose="020F0502020204030204" pitchFamily="34" charset="0"/>
                <a:cs typeface="Segoe UI" panose="020B0502040204020203" pitchFamily="34" charset="0"/>
              </a:rPr>
              <a:t>het Openbaar Ministerie</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1028" name="Picture 4" descr="Blüte der Amnesia Haze Pflanze">
            <a:extLst>
              <a:ext uri="{FF2B5EF4-FFF2-40B4-BE49-F238E27FC236}">
                <a16:creationId xmlns:a16="http://schemas.microsoft.com/office/drawing/2014/main" id="{119AE8F7-3236-79F8-71E1-C29744EF37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5540" y="4527221"/>
            <a:ext cx="2656647" cy="17717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ffeeshop Relax in Amsterdam">
            <a:extLst>
              <a:ext uri="{FF2B5EF4-FFF2-40B4-BE49-F238E27FC236}">
                <a16:creationId xmlns:a16="http://schemas.microsoft.com/office/drawing/2014/main" id="{13D8041F-3C85-CF86-1750-A60ECD6A11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098" y="6002841"/>
            <a:ext cx="3061984" cy="20413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47">
            <a:extLst>
              <a:ext uri="{FF2B5EF4-FFF2-40B4-BE49-F238E27FC236}">
                <a16:creationId xmlns:a16="http://schemas.microsoft.com/office/drawing/2014/main" id="{E5CBE78E-4532-E7C2-BF06-C79E785CFF83}"/>
              </a:ext>
            </a:extLst>
          </p:cNvPr>
          <p:cNvSpPr/>
          <p:nvPr/>
        </p:nvSpPr>
        <p:spPr>
          <a:xfrm>
            <a:off x="4890682" y="8186316"/>
            <a:ext cx="2585533" cy="926899"/>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i="1" dirty="0">
                <a:solidFill>
                  <a:schemeClr val="tx1"/>
                </a:solidFill>
              </a:rPr>
              <a:t>erg verslavende en schadelijke drug, bijv. cocaïne en heroïne</a:t>
            </a:r>
          </a:p>
        </p:txBody>
      </p:sp>
      <p:sp>
        <p:nvSpPr>
          <p:cNvPr id="8" name="Rectangle: Rounded Corners 47">
            <a:extLst>
              <a:ext uri="{FF2B5EF4-FFF2-40B4-BE49-F238E27FC236}">
                <a16:creationId xmlns:a16="http://schemas.microsoft.com/office/drawing/2014/main" id="{B3DF83CD-0D47-9BB3-A3EB-E6AB0F1F52AF}"/>
              </a:ext>
            </a:extLst>
          </p:cNvPr>
          <p:cNvSpPr/>
          <p:nvPr/>
        </p:nvSpPr>
        <p:spPr>
          <a:xfrm>
            <a:off x="3845397" y="3016624"/>
            <a:ext cx="1755334" cy="972531"/>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i="1" dirty="0">
                <a:solidFill>
                  <a:schemeClr val="tx1"/>
                </a:solidFill>
              </a:rPr>
              <a:t>iets toelaten wat eigenlijk niet mag, dulden</a:t>
            </a:r>
          </a:p>
        </p:txBody>
      </p:sp>
      <p:sp>
        <p:nvSpPr>
          <p:cNvPr id="9" name="Rectangle: Rounded Corners 47">
            <a:extLst>
              <a:ext uri="{FF2B5EF4-FFF2-40B4-BE49-F238E27FC236}">
                <a16:creationId xmlns:a16="http://schemas.microsoft.com/office/drawing/2014/main" id="{DB6CD902-2E5F-694C-1B4F-AFE150942A8D}"/>
              </a:ext>
            </a:extLst>
          </p:cNvPr>
          <p:cNvSpPr/>
          <p:nvPr/>
        </p:nvSpPr>
        <p:spPr>
          <a:xfrm>
            <a:off x="3845397" y="4447125"/>
            <a:ext cx="1755334" cy="1260648"/>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i="1" dirty="0">
                <a:solidFill>
                  <a:schemeClr val="tx1"/>
                </a:solidFill>
              </a:rPr>
              <a:t>manier waarop een regering of een land met drugs omgaat</a:t>
            </a:r>
          </a:p>
        </p:txBody>
      </p:sp>
      <p:sp>
        <p:nvSpPr>
          <p:cNvPr id="23" name="Rectangle: Rounded Corners 47">
            <a:extLst>
              <a:ext uri="{FF2B5EF4-FFF2-40B4-BE49-F238E27FC236}">
                <a16:creationId xmlns:a16="http://schemas.microsoft.com/office/drawing/2014/main" id="{E563CB3B-C04D-67A9-98C2-837D9E09DD9D}"/>
              </a:ext>
            </a:extLst>
          </p:cNvPr>
          <p:cNvSpPr/>
          <p:nvPr/>
        </p:nvSpPr>
        <p:spPr>
          <a:xfrm>
            <a:off x="4366419" y="6374158"/>
            <a:ext cx="3547541" cy="1578819"/>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i="1" dirty="0">
                <a:solidFill>
                  <a:schemeClr val="tx1"/>
                </a:solidFill>
              </a:rPr>
              <a:t>Deze instantie zorgt ervoor dat strafbare feiten worden opgespoord en vervolgd. Daarvoor wordt samengewerkt met de politie en andere opsporingsdiensten.</a:t>
            </a:r>
          </a:p>
        </p:txBody>
      </p:sp>
      <p:pic>
        <p:nvPicPr>
          <p:cNvPr id="1026" name="Picture 2" descr="Amnesia Hash">
            <a:extLst>
              <a:ext uri="{FF2B5EF4-FFF2-40B4-BE49-F238E27FC236}">
                <a16:creationId xmlns:a16="http://schemas.microsoft.com/office/drawing/2014/main" id="{BDFC83E8-F324-82DA-C4DA-CDF6334FE5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6863" y="2787487"/>
            <a:ext cx="2127011" cy="1872369"/>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3A5F9457-E248-9406-D3BD-0E7DEC9593C3}"/>
              </a:ext>
            </a:extLst>
          </p:cNvPr>
          <p:cNvSpPr txBox="1"/>
          <p:nvPr/>
        </p:nvSpPr>
        <p:spPr>
          <a:xfrm>
            <a:off x="3412794" y="2903474"/>
            <a:ext cx="447241" cy="523220"/>
          </a:xfrm>
          <a:prstGeom prst="rect">
            <a:avLst/>
          </a:prstGeom>
          <a:noFill/>
        </p:spPr>
        <p:txBody>
          <a:bodyPr wrap="square" rtlCol="0">
            <a:spAutoFit/>
          </a:bodyPr>
          <a:lstStyle/>
          <a:p>
            <a:r>
              <a:rPr lang="de-DE" sz="2800" b="1" dirty="0">
                <a:solidFill>
                  <a:srgbClr val="008080"/>
                </a:solidFill>
              </a:rPr>
              <a:t>A</a:t>
            </a:r>
          </a:p>
        </p:txBody>
      </p:sp>
      <p:sp>
        <p:nvSpPr>
          <p:cNvPr id="25" name="Textfeld 24">
            <a:extLst>
              <a:ext uri="{FF2B5EF4-FFF2-40B4-BE49-F238E27FC236}">
                <a16:creationId xmlns:a16="http://schemas.microsoft.com/office/drawing/2014/main" id="{B7CC38E5-C669-3858-5616-0506247F3E21}"/>
              </a:ext>
            </a:extLst>
          </p:cNvPr>
          <p:cNvSpPr txBox="1"/>
          <p:nvPr/>
        </p:nvSpPr>
        <p:spPr>
          <a:xfrm>
            <a:off x="7252594" y="3078283"/>
            <a:ext cx="447241" cy="523220"/>
          </a:xfrm>
          <a:prstGeom prst="rect">
            <a:avLst/>
          </a:prstGeom>
          <a:noFill/>
        </p:spPr>
        <p:txBody>
          <a:bodyPr wrap="square" rtlCol="0">
            <a:spAutoFit/>
          </a:bodyPr>
          <a:lstStyle/>
          <a:p>
            <a:r>
              <a:rPr lang="de-DE" sz="2800" b="1" dirty="0">
                <a:solidFill>
                  <a:srgbClr val="008080"/>
                </a:solidFill>
              </a:rPr>
              <a:t>B</a:t>
            </a:r>
          </a:p>
        </p:txBody>
      </p:sp>
      <p:sp>
        <p:nvSpPr>
          <p:cNvPr id="26" name="Textfeld 25">
            <a:extLst>
              <a:ext uri="{FF2B5EF4-FFF2-40B4-BE49-F238E27FC236}">
                <a16:creationId xmlns:a16="http://schemas.microsoft.com/office/drawing/2014/main" id="{4D569E06-4531-517C-D405-571CAA639007}"/>
              </a:ext>
            </a:extLst>
          </p:cNvPr>
          <p:cNvSpPr txBox="1"/>
          <p:nvPr/>
        </p:nvSpPr>
        <p:spPr>
          <a:xfrm>
            <a:off x="3423606" y="4302348"/>
            <a:ext cx="447241" cy="523220"/>
          </a:xfrm>
          <a:prstGeom prst="rect">
            <a:avLst/>
          </a:prstGeom>
          <a:noFill/>
        </p:spPr>
        <p:txBody>
          <a:bodyPr wrap="square" rtlCol="0">
            <a:spAutoFit/>
          </a:bodyPr>
          <a:lstStyle/>
          <a:p>
            <a:r>
              <a:rPr lang="de-DE" sz="2800" b="1" dirty="0">
                <a:solidFill>
                  <a:srgbClr val="008080"/>
                </a:solidFill>
              </a:rPr>
              <a:t>C</a:t>
            </a:r>
          </a:p>
        </p:txBody>
      </p:sp>
      <p:sp>
        <p:nvSpPr>
          <p:cNvPr id="27" name="Textfeld 26">
            <a:extLst>
              <a:ext uri="{FF2B5EF4-FFF2-40B4-BE49-F238E27FC236}">
                <a16:creationId xmlns:a16="http://schemas.microsoft.com/office/drawing/2014/main" id="{1206426A-DAB9-DE71-2C2B-03080C8B8BCE}"/>
              </a:ext>
            </a:extLst>
          </p:cNvPr>
          <p:cNvSpPr txBox="1"/>
          <p:nvPr/>
        </p:nvSpPr>
        <p:spPr>
          <a:xfrm>
            <a:off x="5866863" y="4597801"/>
            <a:ext cx="447241" cy="523220"/>
          </a:xfrm>
          <a:prstGeom prst="rect">
            <a:avLst/>
          </a:prstGeom>
          <a:noFill/>
        </p:spPr>
        <p:txBody>
          <a:bodyPr wrap="square" rtlCol="0">
            <a:spAutoFit/>
          </a:bodyPr>
          <a:lstStyle/>
          <a:p>
            <a:r>
              <a:rPr lang="de-DE" sz="2800" b="1" dirty="0">
                <a:solidFill>
                  <a:srgbClr val="008080"/>
                </a:solidFill>
              </a:rPr>
              <a:t>D</a:t>
            </a:r>
          </a:p>
        </p:txBody>
      </p:sp>
      <p:sp>
        <p:nvSpPr>
          <p:cNvPr id="28" name="Textfeld 27">
            <a:extLst>
              <a:ext uri="{FF2B5EF4-FFF2-40B4-BE49-F238E27FC236}">
                <a16:creationId xmlns:a16="http://schemas.microsoft.com/office/drawing/2014/main" id="{B4B9F739-C81F-8056-DE66-79DDFEF74943}"/>
              </a:ext>
            </a:extLst>
          </p:cNvPr>
          <p:cNvSpPr txBox="1"/>
          <p:nvPr/>
        </p:nvSpPr>
        <p:spPr>
          <a:xfrm>
            <a:off x="3722504" y="5889421"/>
            <a:ext cx="447241" cy="523220"/>
          </a:xfrm>
          <a:prstGeom prst="rect">
            <a:avLst/>
          </a:prstGeom>
          <a:noFill/>
        </p:spPr>
        <p:txBody>
          <a:bodyPr wrap="square" rtlCol="0">
            <a:spAutoFit/>
          </a:bodyPr>
          <a:lstStyle/>
          <a:p>
            <a:r>
              <a:rPr lang="de-DE" sz="2800" b="1" dirty="0">
                <a:solidFill>
                  <a:srgbClr val="008080"/>
                </a:solidFill>
              </a:rPr>
              <a:t>E</a:t>
            </a:r>
          </a:p>
        </p:txBody>
      </p:sp>
      <p:sp>
        <p:nvSpPr>
          <p:cNvPr id="29" name="Textfeld 28">
            <a:extLst>
              <a:ext uri="{FF2B5EF4-FFF2-40B4-BE49-F238E27FC236}">
                <a16:creationId xmlns:a16="http://schemas.microsoft.com/office/drawing/2014/main" id="{91F3D4FC-EB7B-976B-E880-DB03697FFC1A}"/>
              </a:ext>
            </a:extLst>
          </p:cNvPr>
          <p:cNvSpPr txBox="1"/>
          <p:nvPr/>
        </p:nvSpPr>
        <p:spPr>
          <a:xfrm>
            <a:off x="4007081" y="6243807"/>
            <a:ext cx="447241" cy="523220"/>
          </a:xfrm>
          <a:prstGeom prst="rect">
            <a:avLst/>
          </a:prstGeom>
          <a:noFill/>
        </p:spPr>
        <p:txBody>
          <a:bodyPr wrap="square" rtlCol="0">
            <a:spAutoFit/>
          </a:bodyPr>
          <a:lstStyle/>
          <a:p>
            <a:r>
              <a:rPr lang="de-DE" sz="2800" b="1" dirty="0">
                <a:solidFill>
                  <a:srgbClr val="008080"/>
                </a:solidFill>
              </a:rPr>
              <a:t>F</a:t>
            </a:r>
          </a:p>
        </p:txBody>
      </p:sp>
      <p:sp>
        <p:nvSpPr>
          <p:cNvPr id="30" name="Textfeld 29">
            <a:extLst>
              <a:ext uri="{FF2B5EF4-FFF2-40B4-BE49-F238E27FC236}">
                <a16:creationId xmlns:a16="http://schemas.microsoft.com/office/drawing/2014/main" id="{6FACC372-5F1F-C968-D69D-878ACDFA4855}"/>
              </a:ext>
            </a:extLst>
          </p:cNvPr>
          <p:cNvSpPr txBox="1"/>
          <p:nvPr/>
        </p:nvSpPr>
        <p:spPr>
          <a:xfrm>
            <a:off x="568152" y="8083555"/>
            <a:ext cx="447241" cy="523220"/>
          </a:xfrm>
          <a:prstGeom prst="rect">
            <a:avLst/>
          </a:prstGeom>
          <a:noFill/>
        </p:spPr>
        <p:txBody>
          <a:bodyPr wrap="square" rtlCol="0">
            <a:spAutoFit/>
          </a:bodyPr>
          <a:lstStyle/>
          <a:p>
            <a:r>
              <a:rPr lang="de-DE" sz="2800" b="1" dirty="0">
                <a:solidFill>
                  <a:srgbClr val="008080"/>
                </a:solidFill>
              </a:rPr>
              <a:t>G</a:t>
            </a:r>
          </a:p>
        </p:txBody>
      </p:sp>
      <p:sp>
        <p:nvSpPr>
          <p:cNvPr id="31" name="Textfeld 30">
            <a:extLst>
              <a:ext uri="{FF2B5EF4-FFF2-40B4-BE49-F238E27FC236}">
                <a16:creationId xmlns:a16="http://schemas.microsoft.com/office/drawing/2014/main" id="{78A0468D-19E9-8371-AC02-3A9A34CD1D05}"/>
              </a:ext>
            </a:extLst>
          </p:cNvPr>
          <p:cNvSpPr txBox="1"/>
          <p:nvPr/>
        </p:nvSpPr>
        <p:spPr>
          <a:xfrm>
            <a:off x="4443440" y="8083098"/>
            <a:ext cx="447241" cy="523220"/>
          </a:xfrm>
          <a:prstGeom prst="rect">
            <a:avLst/>
          </a:prstGeom>
          <a:noFill/>
        </p:spPr>
        <p:txBody>
          <a:bodyPr wrap="square" rtlCol="0">
            <a:spAutoFit/>
          </a:bodyPr>
          <a:lstStyle/>
          <a:p>
            <a:r>
              <a:rPr lang="de-DE" sz="2800" b="1" dirty="0">
                <a:solidFill>
                  <a:srgbClr val="008080"/>
                </a:solidFill>
              </a:rPr>
              <a:t>H</a:t>
            </a:r>
          </a:p>
        </p:txBody>
      </p:sp>
    </p:spTree>
    <p:extLst>
      <p:ext uri="{BB962C8B-B14F-4D97-AF65-F5344CB8AC3E}">
        <p14:creationId xmlns:p14="http://schemas.microsoft.com/office/powerpoint/2010/main" val="2606414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2873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420582" y="737405"/>
            <a:ext cx="731820" cy="707886"/>
          </a:xfrm>
          <a:prstGeom prst="rect">
            <a:avLst/>
          </a:prstGeom>
          <a:noFill/>
        </p:spPr>
        <p:txBody>
          <a:bodyPr wrap="square" rtlCol="0">
            <a:spAutoFit/>
          </a:bodyPr>
          <a:lstStyle/>
          <a:p>
            <a:r>
              <a:rPr lang="nl-BE" sz="4000" dirty="0">
                <a:solidFill>
                  <a:schemeClr val="bg1"/>
                </a:solidFill>
              </a:rPr>
              <a:t>6</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5200837"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SPREKEN &amp; SCHRIJVEN</a:t>
            </a:r>
            <a:endParaRPr lang="en-US"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Rectangle: Rounded Corners 45">
            <a:extLst>
              <a:ext uri="{FF2B5EF4-FFF2-40B4-BE49-F238E27FC236}">
                <a16:creationId xmlns:a16="http://schemas.microsoft.com/office/drawing/2014/main" id="{3F0DD348-4535-4443-B1ED-E8C660775EE8}"/>
              </a:ext>
            </a:extLst>
          </p:cNvPr>
          <p:cNvSpPr/>
          <p:nvPr/>
        </p:nvSpPr>
        <p:spPr>
          <a:xfrm>
            <a:off x="412418" y="1941279"/>
            <a:ext cx="7545970" cy="7276710"/>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24" name="Textfeld 23">
            <a:extLst>
              <a:ext uri="{FF2B5EF4-FFF2-40B4-BE49-F238E27FC236}">
                <a16:creationId xmlns:a16="http://schemas.microsoft.com/office/drawing/2014/main" id="{73BE0278-B1B7-49A6-9B64-3EB2CA529915}"/>
              </a:ext>
            </a:extLst>
          </p:cNvPr>
          <p:cNvSpPr txBox="1"/>
          <p:nvPr/>
        </p:nvSpPr>
        <p:spPr>
          <a:xfrm>
            <a:off x="550885" y="2011914"/>
            <a:ext cx="7272751" cy="7206075"/>
          </a:xfrm>
          <a:prstGeom prst="rect">
            <a:avLst/>
          </a:prstGeom>
          <a:noFill/>
        </p:spPr>
        <p:txBody>
          <a:bodyPr wrap="square">
            <a:spAutoFit/>
          </a:bodyPr>
          <a:lstStyle/>
          <a:p>
            <a:pPr marL="342900" indent="-342900">
              <a:lnSpc>
                <a:spcPct val="107000"/>
              </a:lnSpc>
              <a:spcAft>
                <a:spcPts val="800"/>
              </a:spcAft>
              <a:buFont typeface="+mj-lt"/>
              <a:buAutoNum type="arabicPeriod" startAt="6"/>
            </a:pPr>
            <a:r>
              <a:rPr lang="nl-NL" dirty="0">
                <a:latin typeface="Segoe UI Light" panose="020B0502040204020203" pitchFamily="34" charset="0"/>
                <a:ea typeface="Calibri" panose="020F0502020204030204" pitchFamily="34" charset="0"/>
                <a:cs typeface="Segoe UI Light" panose="020B0502040204020203" pitchFamily="34" charset="0"/>
              </a:rPr>
              <a:t>Door legalisering van drugs worden criminelen definitief buitenspel gezet. Zij kunnen niet meer aan de productie en de handel verdienen. Politie en justitie kunnen hun aandacht dan aan andere zaken besteden.</a:t>
            </a:r>
          </a:p>
          <a:p>
            <a:pPr marL="342900" indent="-342900">
              <a:lnSpc>
                <a:spcPct val="107000"/>
              </a:lnSpc>
              <a:spcAft>
                <a:spcPts val="800"/>
              </a:spcAft>
              <a:buAutoNum type="arabicPeriod" startAt="6"/>
            </a:pPr>
            <a:r>
              <a:rPr lang="nl-NL" dirty="0">
                <a:latin typeface="Segoe UI Light" panose="020B0502040204020203" pitchFamily="34" charset="0"/>
                <a:ea typeface="Calibri" panose="020F0502020204030204" pitchFamily="34" charset="0"/>
                <a:cs typeface="Segoe UI Light" panose="020B0502040204020203" pitchFamily="34" charset="0"/>
              </a:rPr>
              <a:t>Het softdrugsgebruik loopt vaak uit de hand: je hebt steeds meer stuff nodig en je stapt snel naar middelen over die meer effect beloven zoals heroïne, cocaïne of xtc; vandaar moet je met het verbieden van softdrugs beginnen.</a:t>
            </a:r>
          </a:p>
          <a:p>
            <a:pPr marL="342900" indent="-342900">
              <a:lnSpc>
                <a:spcPct val="107000"/>
              </a:lnSpc>
              <a:spcAft>
                <a:spcPts val="800"/>
              </a:spcAft>
              <a:buAutoNum type="arabicPeriod" startAt="6"/>
            </a:pPr>
            <a:r>
              <a:rPr lang="nl-NL" dirty="0">
                <a:latin typeface="Segoe UI Light" panose="020B0502040204020203" pitchFamily="34" charset="0"/>
                <a:ea typeface="Calibri" panose="020F0502020204030204" pitchFamily="34" charset="0"/>
                <a:cs typeface="Segoe UI Light" panose="020B0502040204020203" pitchFamily="34" charset="0"/>
              </a:rPr>
              <a:t>Nederland kan niet zomaar een drug legaal maken, hier zijn bepaalde internationale afspraken voor gemaakt waar Nederland zich aan moet houden.</a:t>
            </a:r>
          </a:p>
          <a:p>
            <a:pPr marL="342900" indent="-342900">
              <a:lnSpc>
                <a:spcPct val="107000"/>
              </a:lnSpc>
              <a:spcAft>
                <a:spcPts val="800"/>
              </a:spcAft>
              <a:buAutoNum type="arabicPeriod" startAt="6"/>
            </a:pPr>
            <a:r>
              <a:rPr lang="nl-NL" dirty="0">
                <a:latin typeface="Segoe UI Light" panose="020B0502040204020203" pitchFamily="34" charset="0"/>
                <a:ea typeface="Calibri" panose="020F0502020204030204" pitchFamily="34" charset="0"/>
                <a:cs typeface="Segoe UI Light" panose="020B0502040204020203" pitchFamily="34" charset="0"/>
              </a:rPr>
              <a:t>Bij een verbod gebruik je drugs heimelijk met negatieve gevolgen (bv. verwervingscriminaliteit, ouders weten niet waar en met wie je drugs gebruikt en hoeveel je gebruikt, problemen die daardoor ontstaan, kunnen niet worden besproken)</a:t>
            </a:r>
          </a:p>
          <a:p>
            <a:pPr marL="342900" indent="-342900">
              <a:lnSpc>
                <a:spcPct val="107000"/>
              </a:lnSpc>
              <a:spcAft>
                <a:spcPts val="800"/>
              </a:spcAft>
              <a:buAutoNum type="arabicPeriod" startAt="6"/>
            </a:pPr>
            <a:r>
              <a:rPr lang="nl-NL" dirty="0">
                <a:latin typeface="Segoe UI Light" panose="020B0502040204020203" pitchFamily="34" charset="0"/>
                <a:ea typeface="Calibri" panose="020F0502020204030204" pitchFamily="34" charset="0"/>
                <a:cs typeface="Segoe UI Light" panose="020B0502040204020203" pitchFamily="34" charset="0"/>
              </a:rPr>
              <a:t>Zolang andere drugs (tabak, alcohol) maatschappelijk geaccepteerd en legaal zijn, is het verbieden van softdrugs objectief bekeken niet te rechtvaardigen (bv. geen groter gezondheidsrisico dan het alcoholgebruik).</a:t>
            </a:r>
          </a:p>
          <a:p>
            <a:pPr marL="342900" indent="-342900">
              <a:lnSpc>
                <a:spcPct val="107000"/>
              </a:lnSpc>
              <a:spcAft>
                <a:spcPts val="800"/>
              </a:spcAft>
              <a:buAutoNum type="arabicPeriod" startAt="6"/>
            </a:pPr>
            <a:r>
              <a:rPr lang="nl-NL" dirty="0">
                <a:latin typeface="Segoe UI Light" panose="020B0502040204020203" pitchFamily="34" charset="0"/>
                <a:ea typeface="Calibri" panose="020F0502020204030204" pitchFamily="34" charset="0"/>
                <a:cs typeface="Segoe UI Light" panose="020B0502040204020203" pitchFamily="34" charset="0"/>
              </a:rPr>
              <a:t>Nederland is nu al een "</a:t>
            </a:r>
            <a:r>
              <a:rPr lang="nl-NL" dirty="0" err="1">
                <a:latin typeface="Segoe UI Light" panose="020B0502040204020203" pitchFamily="34" charset="0"/>
                <a:ea typeface="Calibri" panose="020F0502020204030204" pitchFamily="34" charset="0"/>
                <a:cs typeface="Segoe UI Light" panose="020B0502040204020203" pitchFamily="34" charset="0"/>
              </a:rPr>
              <a:t>narcostaat</a:t>
            </a:r>
            <a:r>
              <a:rPr lang="nl-NL" dirty="0">
                <a:latin typeface="Segoe UI Light" panose="020B0502040204020203" pitchFamily="34" charset="0"/>
                <a:ea typeface="Calibri" panose="020F0502020204030204" pitchFamily="34" charset="0"/>
                <a:cs typeface="Segoe UI Light" panose="020B0502040204020203" pitchFamily="34" charset="0"/>
              </a:rPr>
              <a:t>“ (enorme drugshandel met geschatte omzet van 40 miljard per jaar, link met zware criminaliteit en maffia). </a:t>
            </a:r>
          </a:p>
        </p:txBody>
      </p:sp>
    </p:spTree>
    <p:extLst>
      <p:ext uri="{BB962C8B-B14F-4D97-AF65-F5344CB8AC3E}">
        <p14:creationId xmlns:p14="http://schemas.microsoft.com/office/powerpoint/2010/main" val="951046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47">
            <a:extLst>
              <a:ext uri="{FF2B5EF4-FFF2-40B4-BE49-F238E27FC236}">
                <a16:creationId xmlns:a16="http://schemas.microsoft.com/office/drawing/2014/main" id="{C0674632-F21C-4F3E-9873-EB3B371F3BFA}"/>
              </a:ext>
            </a:extLst>
          </p:cNvPr>
          <p:cNvSpPr/>
          <p:nvPr/>
        </p:nvSpPr>
        <p:spPr>
          <a:xfrm>
            <a:off x="431144" y="2626049"/>
            <a:ext cx="7500116" cy="6882302"/>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13" name="Textfeld 12">
            <a:extLst>
              <a:ext uri="{FF2B5EF4-FFF2-40B4-BE49-F238E27FC236}">
                <a16:creationId xmlns:a16="http://schemas.microsoft.com/office/drawing/2014/main" id="{B83DD0AD-238C-4746-A176-D0832D18E20B}"/>
              </a:ext>
            </a:extLst>
          </p:cNvPr>
          <p:cNvSpPr txBox="1"/>
          <p:nvPr/>
        </p:nvSpPr>
        <p:spPr>
          <a:xfrm>
            <a:off x="709503" y="2880972"/>
            <a:ext cx="3547544" cy="3034164"/>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JE EIGEN MENING UITDRUKKEN</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vind dat …</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Ik geloof dat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ben van mening dat …</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Volgens mij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Naar mijn mening …</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Als je het mij vraagt,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geloof van wel / van niet.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Ik vind van wel / van niet.</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AF3F33FC-616D-46BB-AB04-46A8A7D23CA9}"/>
              </a:ext>
            </a:extLst>
          </p:cNvPr>
          <p:cNvSpPr/>
          <p:nvPr/>
        </p:nvSpPr>
        <p:spPr>
          <a:xfrm>
            <a:off x="380752" y="1938803"/>
            <a:ext cx="7550508" cy="548432"/>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180511"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31144" y="737405"/>
            <a:ext cx="721258" cy="707886"/>
          </a:xfrm>
          <a:prstGeom prst="rect">
            <a:avLst/>
          </a:prstGeom>
          <a:noFill/>
        </p:spPr>
        <p:txBody>
          <a:bodyPr wrap="square" rtlCol="0">
            <a:spAutoFit/>
          </a:bodyPr>
          <a:lstStyle/>
          <a:p>
            <a:r>
              <a:rPr lang="nl-BE" sz="4000" dirty="0">
                <a:solidFill>
                  <a:schemeClr val="bg1"/>
                </a:solidFill>
              </a:rPr>
              <a:t>  6</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367335"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WOORDENSCHAT</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41600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601487" y="2016448"/>
            <a:ext cx="6324278" cy="369332"/>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Taalhulp: je mening uitdrukken &amp; discussiëren</a:t>
            </a:r>
            <a:endParaRPr lang="nl-BE" b="1" dirty="0">
              <a:solidFill>
                <a:schemeClr val="bg1"/>
              </a:solidFill>
              <a:latin typeface="Segoe UI" panose="020B0502040204020203" pitchFamily="34" charset="0"/>
              <a:cs typeface="Segoe UI" panose="020B0502040204020203" pitchFamily="34" charset="0"/>
            </a:endParaRPr>
          </a:p>
        </p:txBody>
      </p:sp>
      <p:sp>
        <p:nvSpPr>
          <p:cNvPr id="19" name="Textfeld 18">
            <a:extLst>
              <a:ext uri="{FF2B5EF4-FFF2-40B4-BE49-F238E27FC236}">
                <a16:creationId xmlns:a16="http://schemas.microsoft.com/office/drawing/2014/main" id="{683BC6B2-5F3F-41F9-BC0E-15B08F8A177B}"/>
              </a:ext>
            </a:extLst>
          </p:cNvPr>
          <p:cNvSpPr txBox="1"/>
          <p:nvPr/>
        </p:nvSpPr>
        <p:spPr>
          <a:xfrm>
            <a:off x="709503" y="8579176"/>
            <a:ext cx="2437109" cy="663258"/>
          </a:xfrm>
          <a:prstGeom prst="rect">
            <a:avLst/>
          </a:prstGeom>
          <a:noFill/>
        </p:spPr>
        <p:txBody>
          <a:bodyPr wrap="square">
            <a:spAutoFit/>
          </a:bodyPr>
          <a:lstStyle/>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Uit: </a:t>
            </a:r>
            <a:r>
              <a:rPr lang="nl-NL" dirty="0" err="1">
                <a:latin typeface="Segoe UI" panose="020B0502040204020203" pitchFamily="34" charset="0"/>
                <a:ea typeface="Calibri" panose="020F0502020204030204" pitchFamily="34" charset="0"/>
                <a:cs typeface="Segoe UI" panose="020B0502040204020203" pitchFamily="34" charset="0"/>
              </a:rPr>
              <a:t>Hobbelink</a:t>
            </a:r>
            <a:r>
              <a:rPr lang="nl-NL" dirty="0">
                <a:latin typeface="Segoe UI" panose="020B0502040204020203" pitchFamily="34" charset="0"/>
                <a:ea typeface="Calibri" panose="020F0502020204030204" pitchFamily="34" charset="0"/>
                <a:cs typeface="Segoe UI" panose="020B0502040204020203" pitchFamily="34" charset="0"/>
              </a:rPr>
              <a:t>/Lücke 2018:60-61</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20" name="Textfeld 19">
            <a:extLst>
              <a:ext uri="{FF2B5EF4-FFF2-40B4-BE49-F238E27FC236}">
                <a16:creationId xmlns:a16="http://schemas.microsoft.com/office/drawing/2014/main" id="{4E04E414-2F1E-49C8-BB26-FA2C6814CC25}"/>
              </a:ext>
            </a:extLst>
          </p:cNvPr>
          <p:cNvSpPr txBox="1"/>
          <p:nvPr/>
        </p:nvSpPr>
        <p:spPr>
          <a:xfrm>
            <a:off x="709503" y="6089208"/>
            <a:ext cx="3547544" cy="2145074"/>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VRAGEN NAAR DE MENING VAN IEMAND ANDERS</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Wat vind jij?</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Hoe denk jij hierover?</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Wat is jouw mening?</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Kun je je standpunt (in het kort) toelichten?</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4" name="Textfeld 13">
            <a:extLst>
              <a:ext uri="{FF2B5EF4-FFF2-40B4-BE49-F238E27FC236}">
                <a16:creationId xmlns:a16="http://schemas.microsoft.com/office/drawing/2014/main" id="{6B17044F-6451-4F86-A8D3-67FFBB47AA23}"/>
              </a:ext>
            </a:extLst>
          </p:cNvPr>
          <p:cNvSpPr txBox="1"/>
          <p:nvPr/>
        </p:nvSpPr>
        <p:spPr>
          <a:xfrm>
            <a:off x="4257047" y="2880972"/>
            <a:ext cx="3547544" cy="3034164"/>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HET (NIET) EENS ZIJN</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ben het ermee eens./Ik ben het er niet mee eens.</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Ik ben het (niet) met je eens.</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Ik denk er precies zo/heel anders over.</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Je</a:t>
            </a:r>
            <a:r>
              <a:rPr lang="nl-NL" dirty="0">
                <a:latin typeface="Segoe UI" panose="020B0502040204020203" pitchFamily="34" charset="0"/>
                <a:ea typeface="Calibri" panose="020F0502020204030204" pitchFamily="34" charset="0"/>
                <a:cs typeface="Segoe UI" panose="020B0502040204020203" pitchFamily="34" charset="0"/>
              </a:rPr>
              <a:t> hebt helemaal gelijk/ongelijk.</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Dat klopt (niet</a:t>
            </a:r>
            <a:r>
              <a:rPr lang="nl-NL" dirty="0">
                <a:latin typeface="Segoe UI" panose="020B0502040204020203" pitchFamily="34" charset="0"/>
                <a:ea typeface="Calibri" panose="020F0502020204030204" pitchFamily="34" charset="0"/>
                <a:cs typeface="Segoe UI" panose="020B0502040204020203" pitchFamily="34" charset="0"/>
              </a:rPr>
              <a: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Dat is </a:t>
            </a:r>
            <a:r>
              <a:rPr lang="nl-NL" dirty="0">
                <a:latin typeface="Segoe UI" panose="020B0502040204020203" pitchFamily="34" charset="0"/>
                <a:ea typeface="Calibri" panose="020F0502020204030204" pitchFamily="34" charset="0"/>
                <a:cs typeface="Segoe UI" panose="020B0502040204020203" pitchFamily="34" charset="0"/>
              </a:rPr>
              <a:t>(niet) waar.</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Dat is misschien wel zo, maar</a:t>
            </a:r>
            <a:r>
              <a:rPr lang="nl-NL" dirty="0">
                <a:latin typeface="Segoe UI" panose="020B0502040204020203" pitchFamily="34" charset="0"/>
                <a:ea typeface="Calibri" panose="020F0502020204030204" pitchFamily="34" charset="0"/>
                <a:cs typeface="Segoe UI" panose="020B0502040204020203" pitchFamily="34" charset="0"/>
              </a:rPr>
              <a:t> …</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22" name="Textfeld 21">
            <a:extLst>
              <a:ext uri="{FF2B5EF4-FFF2-40B4-BE49-F238E27FC236}">
                <a16:creationId xmlns:a16="http://schemas.microsoft.com/office/drawing/2014/main" id="{6824EC7E-71C0-4E94-80B0-F7E2C473474F}"/>
              </a:ext>
            </a:extLst>
          </p:cNvPr>
          <p:cNvSpPr txBox="1"/>
          <p:nvPr/>
        </p:nvSpPr>
        <p:spPr>
          <a:xfrm>
            <a:off x="4257047" y="6075231"/>
            <a:ext cx="3547544" cy="3034164"/>
          </a:xfrm>
          <a:prstGeom prst="rect">
            <a:avLst/>
          </a:prstGeom>
          <a:noFill/>
        </p:spPr>
        <p:txBody>
          <a:bodyPr wrap="square">
            <a:spAutoFit/>
          </a:bodyPr>
          <a:lstStyle/>
          <a:p>
            <a:pPr lvl="0">
              <a:lnSpc>
                <a:spcPct val="107000"/>
              </a:lnSpc>
            </a:pPr>
            <a:r>
              <a:rPr lang="nl-NL" b="1" dirty="0">
                <a:latin typeface="Segoe UI" panose="020B0502040204020203" pitchFamily="34" charset="0"/>
                <a:ea typeface="Calibri" panose="020F0502020204030204" pitchFamily="34" charset="0"/>
                <a:cs typeface="Segoe UI" panose="020B0502040204020203" pitchFamily="34" charset="0"/>
              </a:rPr>
              <a:t>REAGEREN OP JE DISCUSSIEPARTNERS</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Sorry, zou je me willen laten uitspreken, alsjeblieft?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Je zei daarnet … . Maar vind je niet dat …?</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Wat bedoel je precies?</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Weet je dat zeker?</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Kun je die uitspraak met argumenten onderbouwen?</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91755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635000" y="737405"/>
            <a:ext cx="517402" cy="707886"/>
          </a:xfrm>
          <a:prstGeom prst="rect">
            <a:avLst/>
          </a:prstGeom>
          <a:noFill/>
        </p:spPr>
        <p:txBody>
          <a:bodyPr wrap="square" rtlCol="0">
            <a:spAutoFit/>
          </a:bodyPr>
          <a:lstStyle/>
          <a:p>
            <a:r>
              <a:rPr lang="nl-BE" sz="4000" dirty="0">
                <a:solidFill>
                  <a:schemeClr val="bg1"/>
                </a:solidFill>
              </a:rPr>
              <a:t>6</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EN SPREKEN</a:t>
            </a:r>
            <a:endParaRPr lang="nl-BE"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1" name="Rectangle 10">
            <a:extLst>
              <a:ext uri="{FF2B5EF4-FFF2-40B4-BE49-F238E27FC236}">
                <a16:creationId xmlns:a16="http://schemas.microsoft.com/office/drawing/2014/main" id="{A88210A1-FB1D-1814-99DE-A487F3817FF2}"/>
              </a:ext>
            </a:extLst>
          </p:cNvPr>
          <p:cNvSpPr/>
          <p:nvPr/>
        </p:nvSpPr>
        <p:spPr>
          <a:xfrm>
            <a:off x="380752" y="1938402"/>
            <a:ext cx="7523634" cy="626998"/>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b="1" dirty="0">
                <a:latin typeface="Segoe UI" panose="020B0502040204020203" pitchFamily="34" charset="0"/>
                <a:cs typeface="Segoe UI" panose="020B0502040204020203" pitchFamily="34" charset="0"/>
              </a:rPr>
              <a:t>EXTRA MATERIAAL: KARIKATUUR DRUGSBELEID EN CRIMINALITEIT</a:t>
            </a:r>
          </a:p>
        </p:txBody>
      </p:sp>
      <p:pic>
        <p:nvPicPr>
          <p:cNvPr id="3" name="Grafik 2">
            <a:extLst>
              <a:ext uri="{FF2B5EF4-FFF2-40B4-BE49-F238E27FC236}">
                <a16:creationId xmlns:a16="http://schemas.microsoft.com/office/drawing/2014/main" id="{801D0802-5C20-7224-0452-415BAB56E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452" y="3489070"/>
            <a:ext cx="6082234" cy="3419730"/>
          </a:xfrm>
          <a:prstGeom prst="rect">
            <a:avLst/>
          </a:prstGeom>
        </p:spPr>
      </p:pic>
      <p:sp>
        <p:nvSpPr>
          <p:cNvPr id="7" name="Textfeld 6">
            <a:extLst>
              <a:ext uri="{FF2B5EF4-FFF2-40B4-BE49-F238E27FC236}">
                <a16:creationId xmlns:a16="http://schemas.microsoft.com/office/drawing/2014/main" id="{FC1D2EA6-7FD4-B9F2-F154-9143908D0B8B}"/>
              </a:ext>
            </a:extLst>
          </p:cNvPr>
          <p:cNvSpPr txBox="1"/>
          <p:nvPr/>
        </p:nvSpPr>
        <p:spPr>
          <a:xfrm>
            <a:off x="4230859" y="6971269"/>
            <a:ext cx="3673527" cy="369332"/>
          </a:xfrm>
          <a:prstGeom prst="rect">
            <a:avLst/>
          </a:prstGeom>
          <a:noFill/>
        </p:spPr>
        <p:txBody>
          <a:bodyPr wrap="square">
            <a:spAutoFit/>
          </a:bodyPr>
          <a:lstStyle/>
          <a:p>
            <a:r>
              <a:rPr lang="de-DE" b="0" i="0" dirty="0">
                <a:solidFill>
                  <a:srgbClr val="969696"/>
                </a:solidFill>
                <a:effectLst/>
                <a:latin typeface="FranklinGothic"/>
              </a:rPr>
              <a:t>Der SPIEGEL 42/2021, 15-10-21</a:t>
            </a:r>
            <a:endParaRPr lang="de-DE" dirty="0"/>
          </a:p>
        </p:txBody>
      </p:sp>
    </p:spTree>
    <p:extLst>
      <p:ext uri="{BB962C8B-B14F-4D97-AF65-F5344CB8AC3E}">
        <p14:creationId xmlns:p14="http://schemas.microsoft.com/office/powerpoint/2010/main" val="1275538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6A8186E-91AF-470A-852C-F4207E03B384}"/>
              </a:ext>
            </a:extLst>
          </p:cNvPr>
          <p:cNvSpPr/>
          <p:nvPr/>
        </p:nvSpPr>
        <p:spPr>
          <a:xfrm>
            <a:off x="380752" y="660571"/>
            <a:ext cx="510564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Pentagon 15">
            <a:extLst>
              <a:ext uri="{FF2B5EF4-FFF2-40B4-BE49-F238E27FC236}">
                <a16:creationId xmlns:a16="http://schemas.microsoft.com/office/drawing/2014/main" id="{D3A28F9A-1F65-43C0-987E-624B490780DB}"/>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6" name="TextBox 15">
            <a:extLst>
              <a:ext uri="{FF2B5EF4-FFF2-40B4-BE49-F238E27FC236}">
                <a16:creationId xmlns:a16="http://schemas.microsoft.com/office/drawing/2014/main" id="{63ACEA7C-4900-4C56-83F1-DFE87B1E26BA}"/>
              </a:ext>
            </a:extLst>
          </p:cNvPr>
          <p:cNvSpPr txBox="1"/>
          <p:nvPr/>
        </p:nvSpPr>
        <p:spPr>
          <a:xfrm>
            <a:off x="1500588" y="860515"/>
            <a:ext cx="3884212" cy="461665"/>
          </a:xfrm>
          <a:prstGeom prst="rect">
            <a:avLst/>
          </a:prstGeom>
          <a:noFill/>
          <a:ln>
            <a:noFill/>
          </a:ln>
        </p:spPr>
        <p:txBody>
          <a:bodyPr wrap="square" rtlCol="0">
            <a:spAutoFit/>
          </a:bodyPr>
          <a:lstStyle/>
          <a:p>
            <a:r>
              <a:rPr lang="en-US" sz="2400" b="1" cap="all" dirty="0" err="1">
                <a:latin typeface="Segoe UI" panose="020B0502040204020203" pitchFamily="34" charset="0"/>
                <a:cs typeface="Segoe UI" panose="020B0502040204020203" pitchFamily="34" charset="0"/>
              </a:rPr>
              <a:t>Bronnen</a:t>
            </a:r>
            <a:endParaRPr lang="nl-BE" sz="2400" b="1" cap="all" dirty="0">
              <a:latin typeface="Segoe UI" panose="020B0502040204020203" pitchFamily="34" charset="0"/>
              <a:cs typeface="Segoe UI" panose="020B0502040204020203" pitchFamily="34" charset="0"/>
            </a:endParaRPr>
          </a:p>
        </p:txBody>
      </p:sp>
      <p:sp>
        <p:nvSpPr>
          <p:cNvPr id="19" name="Rectangle: Rounded Corners 18">
            <a:extLst>
              <a:ext uri="{FF2B5EF4-FFF2-40B4-BE49-F238E27FC236}">
                <a16:creationId xmlns:a16="http://schemas.microsoft.com/office/drawing/2014/main" id="{374B0C9D-9B56-42E8-9C62-AC4A3190E733}"/>
              </a:ext>
            </a:extLst>
          </p:cNvPr>
          <p:cNvSpPr/>
          <p:nvPr/>
        </p:nvSpPr>
        <p:spPr>
          <a:xfrm>
            <a:off x="380752" y="1928812"/>
            <a:ext cx="7539286" cy="6732587"/>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b="1" dirty="0">
                <a:solidFill>
                  <a:schemeClr val="tx1"/>
                </a:solidFill>
                <a:latin typeface="Segoe UI Light" panose="020B0502040204020203" pitchFamily="34" charset="0"/>
                <a:cs typeface="Segoe UI Light" panose="020B0502040204020203" pitchFamily="34" charset="0"/>
              </a:rPr>
              <a:t>Titel</a:t>
            </a:r>
          </a:p>
          <a:p>
            <a:r>
              <a:rPr lang="nl-NL" sz="1600" dirty="0">
                <a:solidFill>
                  <a:schemeClr val="tx1"/>
                </a:solidFill>
                <a:latin typeface="Segoe UI Light" panose="020B0502040204020203" pitchFamily="34" charset="0"/>
                <a:cs typeface="Segoe UI Light" panose="020B0502040204020203" pitchFamily="34" charset="0"/>
              </a:rPr>
              <a:t>foto: </a:t>
            </a:r>
            <a:r>
              <a:rPr lang="nl-NL" sz="1600" dirty="0">
                <a:solidFill>
                  <a:schemeClr val="tx1"/>
                </a:solidFill>
                <a:latin typeface="Segoe UI Light" panose="020B0502040204020203" pitchFamily="34" charset="0"/>
                <a:cs typeface="Segoe UI Light" panose="020B0502040204020203" pitchFamily="34" charset="0"/>
                <a:hlinkClick r:id="rId3"/>
              </a:rPr>
              <a:t>https://www.rtlnieuws.nl/nieuws/nederland/artikel/5301323/geen-wiet-meer-voor-toeristen-als-het-aan-amsterdam-ligt</a:t>
            </a:r>
            <a:r>
              <a:rPr lang="nl-NL" sz="1600" dirty="0">
                <a:solidFill>
                  <a:schemeClr val="tx1"/>
                </a:solidFill>
                <a:latin typeface="Segoe UI Light" panose="020B0502040204020203" pitchFamily="34" charset="0"/>
                <a:cs typeface="Segoe UI Light" panose="020B0502040204020203" pitchFamily="34" charset="0"/>
              </a:rPr>
              <a:t> </a:t>
            </a:r>
          </a:p>
          <a:p>
            <a:endParaRPr lang="nl-NL" sz="1600" dirty="0">
              <a:solidFill>
                <a:schemeClr val="tx1"/>
              </a:solidFill>
              <a:latin typeface="Segoe UI Light" panose="020B0502040204020203" pitchFamily="34" charset="0"/>
              <a:cs typeface="Segoe UI Light" panose="020B0502040204020203" pitchFamily="34" charset="0"/>
            </a:endParaRPr>
          </a:p>
          <a:p>
            <a:r>
              <a:rPr lang="nl-NL" sz="1600" b="1" dirty="0">
                <a:solidFill>
                  <a:schemeClr val="tx1"/>
                </a:solidFill>
                <a:latin typeface="Segoe UI Light" panose="020B0502040204020203" pitchFamily="34" charset="0"/>
                <a:cs typeface="Segoe UI Light" panose="020B0502040204020203" pitchFamily="34" charset="0"/>
              </a:rPr>
              <a:t>Deel 1</a:t>
            </a:r>
          </a:p>
          <a:p>
            <a:r>
              <a:rPr lang="nl-NL" sz="1600" dirty="0">
                <a:solidFill>
                  <a:schemeClr val="tx1"/>
                </a:solidFill>
                <a:latin typeface="Segoe UI Light" panose="020B0502040204020203" pitchFamily="34" charset="0"/>
                <a:cs typeface="Segoe UI Light" panose="020B0502040204020203" pitchFamily="34" charset="0"/>
              </a:rPr>
              <a:t>foto’s: coffeeshop: </a:t>
            </a:r>
            <a:r>
              <a:rPr lang="nl-NL" sz="1600" dirty="0">
                <a:solidFill>
                  <a:schemeClr val="tx1"/>
                </a:solidFill>
                <a:latin typeface="Segoe UI Light" panose="020B0502040204020203" pitchFamily="34" charset="0"/>
                <a:cs typeface="Segoe UI Light" panose="020B0502040204020203" pitchFamily="34" charset="0"/>
                <a:hlinkClick r:id="rId3"/>
              </a:rPr>
              <a:t>https://www.rtlnieuws.nl/nieuws/nederland/artikel/5301323/geen-wiet-meer-voor-toeristen-als-het-aan-amsterdam-ligt</a:t>
            </a:r>
            <a:r>
              <a:rPr lang="nl-NL" sz="1600" dirty="0">
                <a:solidFill>
                  <a:schemeClr val="tx1"/>
                </a:solidFill>
                <a:latin typeface="Segoe UI Light" panose="020B0502040204020203" pitchFamily="34" charset="0"/>
                <a:cs typeface="Segoe UI Light" panose="020B0502040204020203" pitchFamily="34" charset="0"/>
              </a:rPr>
              <a:t>; marihuana: </a:t>
            </a:r>
            <a:r>
              <a:rPr lang="nl-NL" sz="1600" dirty="0">
                <a:solidFill>
                  <a:schemeClr val="tx1"/>
                </a:solidFill>
                <a:latin typeface="Segoe UI Light" panose="020B0502040204020203" pitchFamily="34" charset="0"/>
                <a:cs typeface="Segoe UI Light" panose="020B0502040204020203" pitchFamily="34" charset="0"/>
                <a:hlinkClick r:id="rId4"/>
              </a:rPr>
              <a:t>https://pixabay.com/de/photos/marihuana-blatt-cannabis-blatt-5315557/</a:t>
            </a:r>
            <a:r>
              <a:rPr lang="nl-NL" sz="1600" dirty="0">
                <a:solidFill>
                  <a:schemeClr val="tx1"/>
                </a:solidFill>
                <a:latin typeface="Segoe UI Light" panose="020B0502040204020203" pitchFamily="34" charset="0"/>
                <a:cs typeface="Segoe UI Light" panose="020B0502040204020203" pitchFamily="34" charset="0"/>
              </a:rPr>
              <a:t>; joint: </a:t>
            </a:r>
            <a:r>
              <a:rPr lang="nl-NL" sz="1600" dirty="0">
                <a:solidFill>
                  <a:schemeClr val="tx1"/>
                </a:solidFill>
                <a:latin typeface="Segoe UI Light" panose="020B0502040204020203" pitchFamily="34" charset="0"/>
                <a:cs typeface="Segoe UI Light" panose="020B0502040204020203" pitchFamily="34" charset="0"/>
                <a:hlinkClick r:id="rId5"/>
              </a:rPr>
              <a:t>https://pixabay.com/de/photos/marihuana-medizinisch-unkraut-mj-2248066/</a:t>
            </a:r>
            <a:r>
              <a:rPr lang="nl-NL" sz="1600" dirty="0">
                <a:solidFill>
                  <a:schemeClr val="tx1"/>
                </a:solidFill>
                <a:latin typeface="Segoe UI Light" panose="020B0502040204020203" pitchFamily="34" charset="0"/>
                <a:cs typeface="Segoe UI Light" panose="020B0502040204020203" pitchFamily="34" charset="0"/>
              </a:rPr>
              <a:t> </a:t>
            </a:r>
          </a:p>
          <a:p>
            <a:r>
              <a:rPr lang="nl-NL" sz="1600" dirty="0">
                <a:solidFill>
                  <a:schemeClr val="tx1"/>
                </a:solidFill>
                <a:latin typeface="Segoe UI Light" panose="020B0502040204020203" pitchFamily="34" charset="0"/>
                <a:cs typeface="Segoe UI Light" panose="020B0502040204020203" pitchFamily="34" charset="0"/>
              </a:rPr>
              <a:t>stop drugs: </a:t>
            </a:r>
            <a:r>
              <a:rPr lang="nl-NL" sz="1600" dirty="0">
                <a:solidFill>
                  <a:schemeClr val="tx1"/>
                </a:solidFill>
                <a:latin typeface="Segoe UI Light" panose="020B0502040204020203" pitchFamily="34" charset="0"/>
                <a:cs typeface="Segoe UI Light" panose="020B0502040204020203" pitchFamily="34" charset="0"/>
                <a:hlinkClick r:id="rId6"/>
              </a:rPr>
              <a:t>https://pixabay.com/de/photos/stoppen-drogen-s%c3%bcchtig-2785450/</a:t>
            </a:r>
            <a:r>
              <a:rPr lang="nl-NL" sz="1600" dirty="0">
                <a:solidFill>
                  <a:schemeClr val="tx1"/>
                </a:solidFill>
                <a:latin typeface="Segoe UI Light" panose="020B0502040204020203" pitchFamily="34" charset="0"/>
                <a:cs typeface="Segoe UI Light" panose="020B0502040204020203" pitchFamily="34" charset="0"/>
              </a:rPr>
              <a:t>; roken: </a:t>
            </a:r>
            <a:r>
              <a:rPr lang="nl-NL" sz="1600" dirty="0">
                <a:solidFill>
                  <a:schemeClr val="tx1"/>
                </a:solidFill>
                <a:latin typeface="Segoe UI Light" panose="020B0502040204020203" pitchFamily="34" charset="0"/>
                <a:cs typeface="Segoe UI Light" panose="020B0502040204020203" pitchFamily="34" charset="0"/>
                <a:hlinkClick r:id="rId7"/>
              </a:rPr>
              <a:t>https://pixabay.com/de/photos/frau-kiffen-rauchen-drogen-rauch-4581469/</a:t>
            </a:r>
            <a:r>
              <a:rPr lang="nl-NL" sz="1600" dirty="0">
                <a:solidFill>
                  <a:schemeClr val="tx1"/>
                </a:solidFill>
                <a:latin typeface="Segoe UI Light" panose="020B0502040204020203" pitchFamily="34" charset="0"/>
                <a:cs typeface="Segoe UI Light" panose="020B0502040204020203" pitchFamily="34" charset="0"/>
              </a:rPr>
              <a:t> </a:t>
            </a:r>
          </a:p>
          <a:p>
            <a:endParaRPr lang="nl-NL" sz="1600" dirty="0">
              <a:solidFill>
                <a:schemeClr val="tx1"/>
              </a:solidFill>
              <a:latin typeface="Segoe UI Light" panose="020B0502040204020203" pitchFamily="34" charset="0"/>
              <a:cs typeface="Segoe UI Light" panose="020B0502040204020203" pitchFamily="34" charset="0"/>
            </a:endParaRPr>
          </a:p>
          <a:p>
            <a:r>
              <a:rPr lang="nl-NL" sz="1600" b="1" dirty="0">
                <a:solidFill>
                  <a:schemeClr val="tx1"/>
                </a:solidFill>
                <a:latin typeface="Segoe UI Light" panose="020B0502040204020203" pitchFamily="34" charset="0"/>
                <a:cs typeface="Segoe UI Light" panose="020B0502040204020203" pitchFamily="34" charset="0"/>
              </a:rPr>
              <a:t>Deel 2 </a:t>
            </a:r>
          </a:p>
          <a:p>
            <a:r>
              <a:rPr lang="nl-NL" sz="1600" dirty="0">
                <a:solidFill>
                  <a:schemeClr val="tx1"/>
                </a:solidFill>
                <a:latin typeface="Segoe UI Light" panose="020B0502040204020203" pitchFamily="34" charset="0"/>
                <a:cs typeface="Segoe UI Light" panose="020B0502040204020203" pitchFamily="34" charset="0"/>
              </a:rPr>
              <a:t>foto’s: hasj: </a:t>
            </a:r>
            <a:r>
              <a:rPr lang="nl-NL" sz="1600" dirty="0">
                <a:solidFill>
                  <a:schemeClr val="tx1"/>
                </a:solidFill>
                <a:latin typeface="Segoe UI Light" panose="020B0502040204020203" pitchFamily="34" charset="0"/>
                <a:cs typeface="Segoe UI Light" panose="020B0502040204020203" pitchFamily="34" charset="0"/>
                <a:hlinkClick r:id="rId8"/>
              </a:rPr>
              <a:t>https://www.coffeeshop-relax.nl/soorten/amnesia-hash</a:t>
            </a:r>
            <a:r>
              <a:rPr lang="nl-NL" sz="1600" dirty="0">
                <a:solidFill>
                  <a:schemeClr val="tx1"/>
                </a:solidFill>
                <a:latin typeface="Segoe UI Light" panose="020B0502040204020203" pitchFamily="34" charset="0"/>
                <a:cs typeface="Segoe UI Light" panose="020B0502040204020203" pitchFamily="34" charset="0"/>
              </a:rPr>
              <a:t>; </a:t>
            </a:r>
          </a:p>
          <a:p>
            <a:r>
              <a:rPr lang="nl-NL" sz="1600" dirty="0">
                <a:solidFill>
                  <a:schemeClr val="tx1"/>
                </a:solidFill>
                <a:latin typeface="Segoe UI Light" panose="020B0502040204020203" pitchFamily="34" charset="0"/>
                <a:cs typeface="Segoe UI Light" panose="020B0502040204020203" pitchFamily="34" charset="0"/>
              </a:rPr>
              <a:t>wiet: </a:t>
            </a:r>
            <a:r>
              <a:rPr lang="nl-NL" sz="1600" dirty="0">
                <a:solidFill>
                  <a:schemeClr val="tx1"/>
                </a:solidFill>
                <a:latin typeface="Segoe UI Light" panose="020B0502040204020203" pitchFamily="34" charset="0"/>
                <a:cs typeface="Segoe UI Light" panose="020B0502040204020203" pitchFamily="34" charset="0"/>
                <a:hlinkClick r:id="rId9"/>
              </a:rPr>
              <a:t>https://mr-hanf.de/info/was-ist-amnesia-haze.html</a:t>
            </a:r>
            <a:r>
              <a:rPr lang="nl-NL" sz="1600" dirty="0">
                <a:solidFill>
                  <a:schemeClr val="tx1"/>
                </a:solidFill>
                <a:latin typeface="Segoe UI Light" panose="020B0502040204020203" pitchFamily="34" charset="0"/>
                <a:cs typeface="Segoe UI Light" panose="020B0502040204020203" pitchFamily="34" charset="0"/>
              </a:rPr>
              <a:t>; </a:t>
            </a:r>
          </a:p>
          <a:p>
            <a:r>
              <a:rPr lang="nl-NL" sz="1600" dirty="0">
                <a:solidFill>
                  <a:schemeClr val="tx1"/>
                </a:solidFill>
                <a:latin typeface="Segoe UI Light" panose="020B0502040204020203" pitchFamily="34" charset="0"/>
                <a:cs typeface="Segoe UI Light" panose="020B0502040204020203" pitchFamily="34" charset="0"/>
              </a:rPr>
              <a:t>coffeeshop: </a:t>
            </a:r>
            <a:r>
              <a:rPr lang="nl-NL" sz="1600" dirty="0">
                <a:solidFill>
                  <a:schemeClr val="tx1"/>
                </a:solidFill>
                <a:latin typeface="Segoe UI Light" panose="020B0502040204020203" pitchFamily="34" charset="0"/>
                <a:cs typeface="Segoe UI Light" panose="020B0502040204020203" pitchFamily="34" charset="0"/>
                <a:hlinkClick r:id="rId10"/>
              </a:rPr>
              <a:t>https://www.coffeeshop-relax.nl/media-resize/a15dc107f5e0305a380425a113555569/coffeeshop-relax-gallery-37.jpg</a:t>
            </a:r>
            <a:r>
              <a:rPr lang="nl-NL" sz="1600" dirty="0">
                <a:solidFill>
                  <a:schemeClr val="tx1"/>
                </a:solidFill>
                <a:latin typeface="Segoe UI Light" panose="020B0502040204020203" pitchFamily="34" charset="0"/>
                <a:cs typeface="Segoe UI Light" panose="020B0502040204020203" pitchFamily="34" charset="0"/>
              </a:rPr>
              <a:t>;  </a:t>
            </a:r>
          </a:p>
          <a:p>
            <a:r>
              <a:rPr lang="nl-NL" sz="1600" dirty="0">
                <a:solidFill>
                  <a:schemeClr val="tx1"/>
                </a:solidFill>
                <a:latin typeface="Segoe UI Light" panose="020B0502040204020203" pitchFamily="34" charset="0"/>
                <a:cs typeface="Segoe UI Light" panose="020B0502040204020203" pitchFamily="34" charset="0"/>
              </a:rPr>
              <a:t>uitleg woorden: Prisma Nederlands XL – woordenboekapp 2016; </a:t>
            </a:r>
          </a:p>
          <a:p>
            <a:r>
              <a:rPr lang="nl-NL" sz="1600" dirty="0">
                <a:solidFill>
                  <a:schemeClr val="tx1"/>
                </a:solidFill>
                <a:latin typeface="Segoe UI Light" panose="020B0502040204020203" pitchFamily="34" charset="0"/>
                <a:cs typeface="Segoe UI Light" panose="020B0502040204020203" pitchFamily="34" charset="0"/>
              </a:rPr>
              <a:t>Openbaar Ministerie: </a:t>
            </a:r>
            <a:r>
              <a:rPr lang="nl-NL" sz="1600" dirty="0">
                <a:solidFill>
                  <a:schemeClr val="tx1"/>
                </a:solidFill>
                <a:latin typeface="Segoe UI Light" panose="020B0502040204020203" pitchFamily="34" charset="0"/>
                <a:cs typeface="Segoe UI Light" panose="020B0502040204020203" pitchFamily="34" charset="0"/>
                <a:hlinkClick r:id="rId11"/>
              </a:rPr>
              <a:t>https://www.om.nl/documenten/vragen-en-antwoorden/wat-is-het-openbaar-ministerie</a:t>
            </a:r>
            <a:r>
              <a:rPr lang="nl-NL" sz="1600" dirty="0">
                <a:solidFill>
                  <a:schemeClr val="tx1"/>
                </a:solidFill>
                <a:latin typeface="Segoe UI Light" panose="020B0502040204020203" pitchFamily="34" charset="0"/>
                <a:cs typeface="Segoe UI Light" panose="020B0502040204020203" pitchFamily="34" charset="0"/>
              </a:rPr>
              <a:t> </a:t>
            </a:r>
          </a:p>
          <a:p>
            <a:endParaRPr lang="nl-NL" sz="1600" dirty="0">
              <a:solidFill>
                <a:schemeClr val="tx1"/>
              </a:solidFill>
              <a:latin typeface="Segoe UI Light" panose="020B0502040204020203" pitchFamily="34" charset="0"/>
              <a:cs typeface="Segoe UI Light" panose="020B0502040204020203" pitchFamily="34" charset="0"/>
            </a:endParaRPr>
          </a:p>
          <a:p>
            <a:r>
              <a:rPr lang="nl-NL" sz="1600" b="1" dirty="0">
                <a:solidFill>
                  <a:schemeClr val="tx1"/>
                </a:solidFill>
                <a:latin typeface="Segoe UI Light" panose="020B0502040204020203" pitchFamily="34" charset="0"/>
                <a:cs typeface="Segoe UI Light" panose="020B0502040204020203" pitchFamily="34" charset="0"/>
              </a:rPr>
              <a:t>Deel 3: </a:t>
            </a:r>
          </a:p>
          <a:p>
            <a:r>
              <a:rPr lang="nl-NL" sz="1600" b="1" dirty="0">
                <a:solidFill>
                  <a:schemeClr val="tx1"/>
                </a:solidFill>
                <a:latin typeface="Segoe UI Light" panose="020B0502040204020203" pitchFamily="34" charset="0"/>
                <a:cs typeface="Segoe UI Light" panose="020B0502040204020203" pitchFamily="34" charset="0"/>
              </a:rPr>
              <a:t>3B: </a:t>
            </a:r>
            <a:r>
              <a:rPr lang="nl-NL" sz="1600" dirty="0">
                <a:solidFill>
                  <a:schemeClr val="tx1"/>
                </a:solidFill>
                <a:latin typeface="Segoe UI Light" panose="020B0502040204020203" pitchFamily="34" charset="0"/>
                <a:cs typeface="Segoe UI Light" panose="020B0502040204020203" pitchFamily="34" charset="0"/>
                <a:hlinkClick r:id="rId12"/>
              </a:rPr>
              <a:t>https://www.rijksoverheid.nl/onderwerpen/drugs/gedoogbeleid-softdrugs-en-coffeeshops</a:t>
            </a:r>
            <a:r>
              <a:rPr lang="nl-NL" sz="1600" dirty="0">
                <a:solidFill>
                  <a:schemeClr val="tx1"/>
                </a:solidFill>
                <a:latin typeface="Segoe UI Light" panose="020B0502040204020203" pitchFamily="34" charset="0"/>
                <a:cs typeface="Segoe UI Light" panose="020B0502040204020203" pitchFamily="34" charset="0"/>
              </a:rPr>
              <a:t>, extra materiaal: </a:t>
            </a:r>
            <a:r>
              <a:rPr lang="nl-NL" sz="1600" dirty="0">
                <a:solidFill>
                  <a:schemeClr val="tx1"/>
                </a:solidFill>
                <a:latin typeface="Segoe UI Light" panose="020B0502040204020203" pitchFamily="34" charset="0"/>
                <a:cs typeface="Segoe UI Light" panose="020B0502040204020203" pitchFamily="34" charset="0"/>
                <a:hlinkClick r:id="rId13"/>
              </a:rPr>
              <a:t>https://nos.nl/artikel/2363583-maar-weinig-gemeentes-controleren-op-coffeeshoptoeristen</a:t>
            </a:r>
            <a:r>
              <a:rPr lang="nl-NL" sz="1600" dirty="0">
                <a:solidFill>
                  <a:schemeClr val="tx1"/>
                </a:solidFill>
                <a:latin typeface="Segoe UI Light" panose="020B0502040204020203" pitchFamily="34" charset="0"/>
                <a:cs typeface="Segoe UI Light" panose="020B0502040204020203" pitchFamily="34" charset="0"/>
              </a:rPr>
              <a:t> </a:t>
            </a:r>
          </a:p>
        </p:txBody>
      </p:sp>
      <p:pic>
        <p:nvPicPr>
          <p:cNvPr id="44" name="Picture 43" descr="A picture containing light&#10;&#10;Description automatically generated">
            <a:extLst>
              <a:ext uri="{FF2B5EF4-FFF2-40B4-BE49-F238E27FC236}">
                <a16:creationId xmlns:a16="http://schemas.microsoft.com/office/drawing/2014/main" id="{8A04860B-EBE0-4413-9C77-EA8C3543D7B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51114" t="21415" r="18713" b="34942"/>
          <a:stretch/>
        </p:blipFill>
        <p:spPr>
          <a:xfrm rot="20823052">
            <a:off x="6212701" y="1783915"/>
            <a:ext cx="588587" cy="601265"/>
          </a:xfrm>
          <a:prstGeom prst="rect">
            <a:avLst/>
          </a:prstGeom>
        </p:spPr>
      </p:pic>
      <p:sp>
        <p:nvSpPr>
          <p:cNvPr id="45" name="Rectangle: Rounded Corners 44">
            <a:extLst>
              <a:ext uri="{FF2B5EF4-FFF2-40B4-BE49-F238E27FC236}">
                <a16:creationId xmlns:a16="http://schemas.microsoft.com/office/drawing/2014/main" id="{82E4200A-D7DF-4FDA-8B58-7307851819AE}"/>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83573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6A8186E-91AF-470A-852C-F4207E03B384}"/>
              </a:ext>
            </a:extLst>
          </p:cNvPr>
          <p:cNvSpPr/>
          <p:nvPr/>
        </p:nvSpPr>
        <p:spPr>
          <a:xfrm>
            <a:off x="380752" y="660571"/>
            <a:ext cx="5105648"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Pentagon 15">
            <a:extLst>
              <a:ext uri="{FF2B5EF4-FFF2-40B4-BE49-F238E27FC236}">
                <a16:creationId xmlns:a16="http://schemas.microsoft.com/office/drawing/2014/main" id="{D3A28F9A-1F65-43C0-987E-624B490780DB}"/>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6" name="TextBox 15">
            <a:extLst>
              <a:ext uri="{FF2B5EF4-FFF2-40B4-BE49-F238E27FC236}">
                <a16:creationId xmlns:a16="http://schemas.microsoft.com/office/drawing/2014/main" id="{63ACEA7C-4900-4C56-83F1-DFE87B1E26BA}"/>
              </a:ext>
            </a:extLst>
          </p:cNvPr>
          <p:cNvSpPr txBox="1"/>
          <p:nvPr/>
        </p:nvSpPr>
        <p:spPr>
          <a:xfrm>
            <a:off x="1500588" y="860515"/>
            <a:ext cx="3884212" cy="461665"/>
          </a:xfrm>
          <a:prstGeom prst="rect">
            <a:avLst/>
          </a:prstGeom>
          <a:noFill/>
          <a:ln>
            <a:noFill/>
          </a:ln>
        </p:spPr>
        <p:txBody>
          <a:bodyPr wrap="square" rtlCol="0">
            <a:spAutoFit/>
          </a:bodyPr>
          <a:lstStyle/>
          <a:p>
            <a:r>
              <a:rPr lang="en-US" sz="2400" b="1" cap="all" dirty="0" err="1">
                <a:latin typeface="Segoe UI" panose="020B0502040204020203" pitchFamily="34" charset="0"/>
                <a:cs typeface="Segoe UI" panose="020B0502040204020203" pitchFamily="34" charset="0"/>
              </a:rPr>
              <a:t>Bronnen</a:t>
            </a:r>
            <a:endParaRPr lang="nl-BE" sz="2400" b="1" cap="all" dirty="0">
              <a:latin typeface="Segoe UI" panose="020B0502040204020203" pitchFamily="34" charset="0"/>
              <a:cs typeface="Segoe UI" panose="020B0502040204020203" pitchFamily="34" charset="0"/>
            </a:endParaRPr>
          </a:p>
        </p:txBody>
      </p:sp>
      <p:sp>
        <p:nvSpPr>
          <p:cNvPr id="19" name="Rectangle: Rounded Corners 18">
            <a:extLst>
              <a:ext uri="{FF2B5EF4-FFF2-40B4-BE49-F238E27FC236}">
                <a16:creationId xmlns:a16="http://schemas.microsoft.com/office/drawing/2014/main" id="{374B0C9D-9B56-42E8-9C62-AC4A3190E733}"/>
              </a:ext>
            </a:extLst>
          </p:cNvPr>
          <p:cNvSpPr/>
          <p:nvPr/>
        </p:nvSpPr>
        <p:spPr>
          <a:xfrm>
            <a:off x="380752" y="1928812"/>
            <a:ext cx="7539286" cy="6656387"/>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b="1" dirty="0">
                <a:solidFill>
                  <a:schemeClr val="tx1"/>
                </a:solidFill>
                <a:latin typeface="Segoe UI Light" panose="020B0502040204020203" pitchFamily="34" charset="0"/>
                <a:cs typeface="Segoe UI Light" panose="020B0502040204020203" pitchFamily="34" charset="0"/>
              </a:rPr>
              <a:t>Deel 4</a:t>
            </a:r>
          </a:p>
          <a:p>
            <a:r>
              <a:rPr lang="nl-NL" sz="1600" b="1" dirty="0">
                <a:solidFill>
                  <a:schemeClr val="tx1"/>
                </a:solidFill>
                <a:latin typeface="Segoe UI Light" panose="020B0502040204020203" pitchFamily="34" charset="0"/>
                <a:cs typeface="Segoe UI Light" panose="020B0502040204020203" pitchFamily="34" charset="0"/>
              </a:rPr>
              <a:t>4A:</a:t>
            </a:r>
            <a:r>
              <a:rPr lang="nl-NL" sz="1600" dirty="0">
                <a:solidFill>
                  <a:schemeClr val="tx1"/>
                </a:solidFill>
                <a:latin typeface="Segoe UI Light" panose="020B0502040204020203" pitchFamily="34" charset="0"/>
                <a:cs typeface="Segoe UI Light" panose="020B0502040204020203" pitchFamily="34" charset="0"/>
              </a:rPr>
              <a:t> </a:t>
            </a:r>
            <a:r>
              <a:rPr lang="nl-NL" sz="1600" dirty="0">
                <a:solidFill>
                  <a:schemeClr val="tx1"/>
                </a:solidFill>
                <a:latin typeface="Segoe UI Light" panose="020B0502040204020203" pitchFamily="34" charset="0"/>
                <a:cs typeface="Segoe UI Light" panose="020B0502040204020203" pitchFamily="34" charset="0"/>
                <a:hlinkClick r:id="rId3"/>
              </a:rPr>
              <a:t>https://www.handelsblatt.com/politik/international/drogenpolitik-in-holland-darfst-du-kiffen-aber-coffeeshops-duerfen-kein-gras-kaufen/26300262.html</a:t>
            </a:r>
            <a:r>
              <a:rPr lang="nl-NL" sz="1600" dirty="0">
                <a:solidFill>
                  <a:schemeClr val="tx1"/>
                </a:solidFill>
                <a:latin typeface="Segoe UI Light" panose="020B0502040204020203" pitchFamily="34" charset="0"/>
                <a:cs typeface="Segoe UI Light" panose="020B0502040204020203" pitchFamily="34" charset="0"/>
              </a:rPr>
              <a:t> </a:t>
            </a:r>
          </a:p>
          <a:p>
            <a:r>
              <a:rPr lang="nl-NL" sz="1600" b="1" dirty="0">
                <a:solidFill>
                  <a:schemeClr val="tx1"/>
                </a:solidFill>
                <a:latin typeface="Segoe UI Light" panose="020B0502040204020203" pitchFamily="34" charset="0"/>
                <a:cs typeface="Segoe UI Light" panose="020B0502040204020203" pitchFamily="34" charset="0"/>
              </a:rPr>
              <a:t>4B:</a:t>
            </a:r>
            <a:r>
              <a:rPr lang="nl-NL" sz="1600" dirty="0">
                <a:solidFill>
                  <a:schemeClr val="tx1"/>
                </a:solidFill>
                <a:latin typeface="Segoe UI Light" panose="020B0502040204020203" pitchFamily="34" charset="0"/>
                <a:cs typeface="Segoe UI Light" panose="020B0502040204020203" pitchFamily="34" charset="0"/>
              </a:rPr>
              <a:t> video: </a:t>
            </a:r>
            <a:r>
              <a:rPr lang="nl-NL" sz="1600" dirty="0">
                <a:solidFill>
                  <a:schemeClr val="tx1"/>
                </a:solidFill>
                <a:latin typeface="Segoe UI Light" panose="020B0502040204020203" pitchFamily="34" charset="0"/>
                <a:cs typeface="Segoe UI Light" panose="020B0502040204020203" pitchFamily="34" charset="0"/>
                <a:hlinkClick r:id="rId4"/>
              </a:rPr>
              <a:t>https://www.youtube.com/watch?v=Uz7tHGoZkho</a:t>
            </a:r>
            <a:r>
              <a:rPr lang="nl-NL" sz="1600" dirty="0">
                <a:solidFill>
                  <a:schemeClr val="tx1"/>
                </a:solidFill>
                <a:latin typeface="Segoe UI Light" panose="020B0502040204020203" pitchFamily="34" charset="0"/>
                <a:cs typeface="Segoe UI Light" panose="020B0502040204020203" pitchFamily="34" charset="0"/>
              </a:rPr>
              <a:t>, uitleg woorden: Prisma Nederlands XL – woordenboekapp 2016</a:t>
            </a:r>
          </a:p>
          <a:p>
            <a:r>
              <a:rPr lang="nl-NL" sz="1600" b="1" dirty="0">
                <a:solidFill>
                  <a:schemeClr val="tx1"/>
                </a:solidFill>
                <a:latin typeface="Segoe UI Light" panose="020B0502040204020203" pitchFamily="34" charset="0"/>
                <a:cs typeface="Segoe UI Light" panose="020B0502040204020203" pitchFamily="34" charset="0"/>
              </a:rPr>
              <a:t>4D</a:t>
            </a:r>
            <a:r>
              <a:rPr lang="nl-NL" sz="1600" dirty="0">
                <a:solidFill>
                  <a:schemeClr val="tx1"/>
                </a:solidFill>
                <a:latin typeface="Segoe UI Light" panose="020B0502040204020203" pitchFamily="34" charset="0"/>
                <a:cs typeface="Segoe UI Light" panose="020B0502040204020203" pitchFamily="34" charset="0"/>
              </a:rPr>
              <a:t>: transcript: ondertiteling van </a:t>
            </a:r>
            <a:r>
              <a:rPr lang="nl-NL" sz="1600" dirty="0">
                <a:solidFill>
                  <a:schemeClr val="tx1"/>
                </a:solidFill>
                <a:latin typeface="Segoe UI Light" panose="020B0502040204020203" pitchFamily="34" charset="0"/>
                <a:cs typeface="Segoe UI Light" panose="020B0502040204020203" pitchFamily="34" charset="0"/>
                <a:hlinkClick r:id="rId4"/>
              </a:rPr>
              <a:t>https://www.youtube.com/watch?v=Uz7tHGoZkho</a:t>
            </a:r>
            <a:endParaRPr lang="nl-NL" sz="1600" dirty="0">
              <a:solidFill>
                <a:schemeClr val="tx1"/>
              </a:solidFill>
              <a:latin typeface="Segoe UI Light" panose="020B0502040204020203" pitchFamily="34" charset="0"/>
              <a:cs typeface="Segoe UI Light" panose="020B0502040204020203" pitchFamily="34" charset="0"/>
            </a:endParaRPr>
          </a:p>
          <a:p>
            <a:endParaRPr lang="nl-NL" sz="1600" dirty="0">
              <a:solidFill>
                <a:schemeClr val="tx1"/>
              </a:solidFill>
              <a:latin typeface="Segoe UI Light" panose="020B0502040204020203" pitchFamily="34" charset="0"/>
              <a:cs typeface="Segoe UI Light" panose="020B0502040204020203" pitchFamily="34" charset="0"/>
            </a:endParaRPr>
          </a:p>
          <a:p>
            <a:r>
              <a:rPr lang="nl-NL" sz="1600" b="1" dirty="0">
                <a:solidFill>
                  <a:schemeClr val="tx1"/>
                </a:solidFill>
                <a:latin typeface="Segoe UI Light" panose="020B0502040204020203" pitchFamily="34" charset="0"/>
                <a:cs typeface="Segoe UI Light" panose="020B0502040204020203" pitchFamily="34" charset="0"/>
              </a:rPr>
              <a:t>Deel 5</a:t>
            </a:r>
          </a:p>
          <a:p>
            <a:r>
              <a:rPr lang="nl-NL" sz="1600" dirty="0">
                <a:solidFill>
                  <a:schemeClr val="tx1"/>
                </a:solidFill>
                <a:latin typeface="Segoe UI Light" panose="020B0502040204020203" pitchFamily="34" charset="0"/>
                <a:cs typeface="Segoe UI Light" panose="020B0502040204020203" pitchFamily="34" charset="0"/>
              </a:rPr>
              <a:t>Diagram A: statistische gegevens uit: </a:t>
            </a:r>
            <a:r>
              <a:rPr lang="nl-NL" sz="1600" dirty="0">
                <a:solidFill>
                  <a:schemeClr val="tx1"/>
                </a:solidFill>
                <a:latin typeface="Segoe UI Light" panose="020B0502040204020203" pitchFamily="34" charset="0"/>
                <a:cs typeface="Segoe UI Light" panose="020B0502040204020203" pitchFamily="34" charset="0"/>
                <a:hlinkClick r:id="rId5"/>
              </a:rPr>
              <a:t>https://www.emcdda.europa.eu/system/files/ </a:t>
            </a:r>
            <a:r>
              <a:rPr lang="nl-NL" sz="1600" dirty="0" err="1">
                <a:solidFill>
                  <a:schemeClr val="tx1"/>
                </a:solidFill>
                <a:latin typeface="Segoe UI Light" panose="020B0502040204020203" pitchFamily="34" charset="0"/>
                <a:cs typeface="Segoe UI Light" panose="020B0502040204020203" pitchFamily="34" charset="0"/>
                <a:hlinkClick r:id="rId5"/>
              </a:rPr>
              <a:t>publications</a:t>
            </a:r>
            <a:r>
              <a:rPr lang="nl-NL" sz="1600" dirty="0">
                <a:solidFill>
                  <a:schemeClr val="tx1"/>
                </a:solidFill>
                <a:latin typeface="Segoe UI Light" panose="020B0502040204020203" pitchFamily="34" charset="0"/>
                <a:cs typeface="Segoe UI Light" panose="020B0502040204020203" pitchFamily="34" charset="0"/>
                <a:hlinkClick r:id="rId5"/>
              </a:rPr>
              <a:t>/13838/2021.2256_NL_020906.pdf</a:t>
            </a:r>
            <a:r>
              <a:rPr lang="nl-NL" sz="1600" dirty="0">
                <a:solidFill>
                  <a:schemeClr val="tx1"/>
                </a:solidFill>
                <a:latin typeface="Segoe UI Light" panose="020B0502040204020203" pitchFamily="34" charset="0"/>
                <a:cs typeface="Segoe UI Light" panose="020B0502040204020203" pitchFamily="34" charset="0"/>
              </a:rPr>
              <a:t> , eigen grafiek; diagram B: </a:t>
            </a:r>
            <a:r>
              <a:rPr lang="nl-NL" sz="1600" dirty="0">
                <a:solidFill>
                  <a:schemeClr val="tx1"/>
                </a:solidFill>
                <a:latin typeface="Segoe UI Light" panose="020B0502040204020203" pitchFamily="34" charset="0"/>
                <a:cs typeface="Segoe UI Light" panose="020B0502040204020203" pitchFamily="34" charset="0"/>
                <a:hlinkClick r:id="rId6"/>
              </a:rPr>
              <a:t>https://www.nationaledrugmonitor.nl/cannabis-internationale-vergelijking/</a:t>
            </a:r>
            <a:r>
              <a:rPr lang="nl-NL" sz="1600" dirty="0">
                <a:solidFill>
                  <a:schemeClr val="tx1"/>
                </a:solidFill>
                <a:latin typeface="Segoe UI Light" panose="020B0502040204020203" pitchFamily="34" charset="0"/>
                <a:cs typeface="Segoe UI Light" panose="020B0502040204020203" pitchFamily="34" charset="0"/>
              </a:rPr>
              <a:t>; oplossingen gedeeltelijk uit: </a:t>
            </a:r>
            <a:r>
              <a:rPr lang="nl-NL" sz="1600" dirty="0">
                <a:solidFill>
                  <a:schemeClr val="tx1"/>
                </a:solidFill>
                <a:latin typeface="Segoe UI Light" panose="020B0502040204020203" pitchFamily="34" charset="0"/>
                <a:cs typeface="Segoe UI Light" panose="020B0502040204020203" pitchFamily="34" charset="0"/>
                <a:hlinkClick r:id="rId6"/>
              </a:rPr>
              <a:t>https://www.nationaledrugmonitor.nl/cannabis-internationale-vergelijking/</a:t>
            </a:r>
            <a:endParaRPr lang="nl-NL" sz="1600" dirty="0">
              <a:solidFill>
                <a:schemeClr val="tx1"/>
              </a:solidFill>
              <a:latin typeface="Segoe UI Light" panose="020B0502040204020203" pitchFamily="34" charset="0"/>
              <a:cs typeface="Segoe UI Light" panose="020B0502040204020203" pitchFamily="34" charset="0"/>
            </a:endParaRPr>
          </a:p>
          <a:p>
            <a:endParaRPr lang="nl-NL" sz="1600" dirty="0">
              <a:solidFill>
                <a:schemeClr val="tx1"/>
              </a:solidFill>
              <a:latin typeface="Segoe UI Light" panose="020B0502040204020203" pitchFamily="34" charset="0"/>
              <a:cs typeface="Segoe UI Light" panose="020B0502040204020203" pitchFamily="34" charset="0"/>
            </a:endParaRPr>
          </a:p>
          <a:p>
            <a:r>
              <a:rPr lang="nl-NL" sz="1600" b="1" dirty="0">
                <a:solidFill>
                  <a:schemeClr val="tx1"/>
                </a:solidFill>
                <a:latin typeface="Segoe UI Light" panose="020B0502040204020203" pitchFamily="34" charset="0"/>
                <a:cs typeface="Segoe UI Light" panose="020B0502040204020203" pitchFamily="34" charset="0"/>
              </a:rPr>
              <a:t>Deel 6</a:t>
            </a:r>
          </a:p>
          <a:p>
            <a:r>
              <a:rPr lang="nl-NL" sz="1600" dirty="0">
                <a:solidFill>
                  <a:schemeClr val="tx1"/>
                </a:solidFill>
                <a:latin typeface="Segoe UI Light" panose="020B0502040204020203" pitchFamily="34" charset="0"/>
                <a:cs typeface="Segoe UI Light" panose="020B0502040204020203" pitchFamily="34" charset="0"/>
              </a:rPr>
              <a:t>Argumenten gedeeltelijk uit: </a:t>
            </a:r>
            <a:r>
              <a:rPr lang="nl-NL" sz="1600" dirty="0">
                <a:solidFill>
                  <a:schemeClr val="tx1"/>
                </a:solidFill>
                <a:latin typeface="Segoe UI Light" panose="020B0502040204020203" pitchFamily="34" charset="0"/>
                <a:cs typeface="Segoe UI Light" panose="020B0502040204020203" pitchFamily="34" charset="0"/>
                <a:hlinkClick r:id="rId7"/>
              </a:rPr>
              <a:t>https://www.jellinek.nl/vraag-antwoord/wat-zijn-argumenten-voor-en-tegen-legalisering/</a:t>
            </a:r>
            <a:r>
              <a:rPr lang="nl-NL" sz="1600" dirty="0">
                <a:solidFill>
                  <a:schemeClr val="tx1"/>
                </a:solidFill>
                <a:latin typeface="Segoe UI Light" panose="020B0502040204020203" pitchFamily="34" charset="0"/>
                <a:cs typeface="Segoe UI Light" panose="020B0502040204020203" pitchFamily="34" charset="0"/>
              </a:rPr>
              <a:t>, extra materiaal: </a:t>
            </a:r>
            <a:r>
              <a:rPr lang="nl-NL" sz="1600" dirty="0">
                <a:solidFill>
                  <a:schemeClr val="tx1"/>
                </a:solidFill>
                <a:latin typeface="Segoe UI Light" panose="020B0502040204020203" pitchFamily="34" charset="0"/>
                <a:cs typeface="Segoe UI Light" panose="020B0502040204020203" pitchFamily="34" charset="0"/>
                <a:hlinkClick r:id="rId8"/>
              </a:rPr>
              <a:t>https://www.spiegel.de/panorama/justiz/wie-die-niederlande-mit-naiver-drogenpolitik-die-mafia-gross-machten-kaese-koks-und-killer-a-f124c1ca-f177-482c-a7e5-1ab165a98b04</a:t>
            </a:r>
            <a:r>
              <a:rPr lang="nl-NL" sz="1600" dirty="0">
                <a:solidFill>
                  <a:schemeClr val="tx1"/>
                </a:solidFill>
                <a:latin typeface="Segoe UI Light" panose="020B0502040204020203" pitchFamily="34" charset="0"/>
                <a:cs typeface="Segoe UI Light" panose="020B0502040204020203" pitchFamily="34" charset="0"/>
              </a:rPr>
              <a:t> </a:t>
            </a:r>
          </a:p>
          <a:p>
            <a:endParaRPr lang="nl-NL" sz="1600" dirty="0">
              <a:solidFill>
                <a:schemeClr val="tx1"/>
              </a:solidFill>
              <a:latin typeface="Segoe UI Light" panose="020B0502040204020203" pitchFamily="34" charset="0"/>
              <a:cs typeface="Segoe UI Light" panose="020B0502040204020203" pitchFamily="34" charset="0"/>
            </a:endParaRPr>
          </a:p>
          <a:p>
            <a:r>
              <a:rPr lang="nl-BE" sz="1600" b="1" dirty="0">
                <a:solidFill>
                  <a:schemeClr val="tx1"/>
                </a:solidFill>
                <a:latin typeface="Segoe UI Light" panose="020B0502040204020203" pitchFamily="34" charset="0"/>
                <a:cs typeface="Segoe UI Light" panose="020B0502040204020203" pitchFamily="34" charset="0"/>
              </a:rPr>
              <a:t>Taalhulp (taalmiddelen):</a:t>
            </a:r>
          </a:p>
          <a:p>
            <a:r>
              <a:rPr lang="nl-BE" sz="1600" dirty="0">
                <a:solidFill>
                  <a:schemeClr val="tx1"/>
                </a:solidFill>
                <a:latin typeface="Segoe UI Light" panose="020B0502040204020203" pitchFamily="34" charset="0"/>
                <a:cs typeface="Segoe UI Light" panose="020B0502040204020203" pitchFamily="34" charset="0"/>
              </a:rPr>
              <a:t>Digna Hobbelink &amp; Nicole Lücke (2018): Diagnostizieren, Fördern und Evaluieren im kompetenzorientierten Niederländischunterricht – Hilfen für eine zielsprachige Unterrichtspraxis. Münster: agenda, pag. 60-61, 68-69.</a:t>
            </a:r>
            <a:endParaRPr lang="nl-NL" sz="1600" dirty="0">
              <a:solidFill>
                <a:schemeClr val="tx1"/>
              </a:solidFill>
              <a:latin typeface="Segoe UI Light" panose="020B0502040204020203" pitchFamily="34" charset="0"/>
              <a:cs typeface="Segoe UI Light" panose="020B0502040204020203" pitchFamily="34" charset="0"/>
            </a:endParaRPr>
          </a:p>
          <a:p>
            <a:endParaRPr lang="nl-NL" sz="1600" dirty="0">
              <a:solidFill>
                <a:schemeClr val="tx1"/>
              </a:solidFill>
              <a:latin typeface="Segoe UI Light" panose="020B0502040204020203" pitchFamily="34" charset="0"/>
              <a:cs typeface="Segoe UI Light" panose="020B0502040204020203" pitchFamily="34" charset="0"/>
            </a:endParaRPr>
          </a:p>
        </p:txBody>
      </p:sp>
      <p:pic>
        <p:nvPicPr>
          <p:cNvPr id="44" name="Picture 43" descr="A picture containing light&#10;&#10;Description automatically generated">
            <a:extLst>
              <a:ext uri="{FF2B5EF4-FFF2-40B4-BE49-F238E27FC236}">
                <a16:creationId xmlns:a16="http://schemas.microsoft.com/office/drawing/2014/main" id="{8A04860B-EBE0-4413-9C77-EA8C3543D7B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114" t="21415" r="18713" b="34942"/>
          <a:stretch/>
        </p:blipFill>
        <p:spPr>
          <a:xfrm rot="20823052">
            <a:off x="6212701" y="1783915"/>
            <a:ext cx="588587" cy="601265"/>
          </a:xfrm>
          <a:prstGeom prst="rect">
            <a:avLst/>
          </a:prstGeom>
        </p:spPr>
      </p:pic>
      <p:sp>
        <p:nvSpPr>
          <p:cNvPr id="45" name="Rectangle: Rounded Corners 44">
            <a:extLst>
              <a:ext uri="{FF2B5EF4-FFF2-40B4-BE49-F238E27FC236}">
                <a16:creationId xmlns:a16="http://schemas.microsoft.com/office/drawing/2014/main" id="{82E4200A-D7DF-4FDA-8B58-7307851819AE}"/>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8797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1" y="660571"/>
            <a:ext cx="7245123"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8" y="860515"/>
            <a:ext cx="567682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2" name="TextBox 16">
            <a:extLst>
              <a:ext uri="{FF2B5EF4-FFF2-40B4-BE49-F238E27FC236}">
                <a16:creationId xmlns:a16="http://schemas.microsoft.com/office/drawing/2014/main" id="{1AD17060-4010-4319-952D-FA0F787ABC18}"/>
              </a:ext>
            </a:extLst>
          </p:cNvPr>
          <p:cNvSpPr txBox="1"/>
          <p:nvPr/>
        </p:nvSpPr>
        <p:spPr>
          <a:xfrm>
            <a:off x="366645" y="737405"/>
            <a:ext cx="937123" cy="707886"/>
          </a:xfrm>
          <a:prstGeom prst="rect">
            <a:avLst/>
          </a:prstGeom>
          <a:noFill/>
        </p:spPr>
        <p:txBody>
          <a:bodyPr wrap="square" rtlCol="0">
            <a:spAutoFit/>
          </a:bodyPr>
          <a:lstStyle/>
          <a:p>
            <a:r>
              <a:rPr lang="nl-BE" sz="4000" dirty="0">
                <a:solidFill>
                  <a:schemeClr val="bg1"/>
                </a:solidFill>
              </a:rPr>
              <a:t>  2</a:t>
            </a:r>
          </a:p>
        </p:txBody>
      </p:sp>
      <p:sp>
        <p:nvSpPr>
          <p:cNvPr id="8" name="Rectangle 10">
            <a:extLst>
              <a:ext uri="{FF2B5EF4-FFF2-40B4-BE49-F238E27FC236}">
                <a16:creationId xmlns:a16="http://schemas.microsoft.com/office/drawing/2014/main" id="{B5A6B1F4-62FC-482F-6B73-ABCD1624BA30}"/>
              </a:ext>
            </a:extLst>
          </p:cNvPr>
          <p:cNvSpPr/>
          <p:nvPr/>
        </p:nvSpPr>
        <p:spPr>
          <a:xfrm>
            <a:off x="380752" y="1938803"/>
            <a:ext cx="7550508" cy="583442"/>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ectangle 5">
            <a:extLst>
              <a:ext uri="{FF2B5EF4-FFF2-40B4-BE49-F238E27FC236}">
                <a16:creationId xmlns:a16="http://schemas.microsoft.com/office/drawing/2014/main" id="{DB45BAAE-4F13-8DA4-8AF9-EC72C5141D8D}"/>
              </a:ext>
            </a:extLst>
          </p:cNvPr>
          <p:cNvSpPr/>
          <p:nvPr/>
        </p:nvSpPr>
        <p:spPr>
          <a:xfrm>
            <a:off x="601487" y="2016448"/>
            <a:ext cx="6324278" cy="369332"/>
          </a:xfrm>
          <a:prstGeom prst="rect">
            <a:avLst/>
          </a:prstGeom>
        </p:spPr>
        <p:txBody>
          <a:bodyPr wrap="square">
            <a:spAutoFit/>
          </a:bodyPr>
          <a:lstStyle/>
          <a:p>
            <a:r>
              <a:rPr lang="nl-NL" b="1" dirty="0">
                <a:solidFill>
                  <a:schemeClr val="bg1"/>
                </a:solidFill>
                <a:latin typeface="Segoe UI" panose="020B0502040204020203" pitchFamily="34" charset="0"/>
                <a:cs typeface="Segoe UI" panose="020B0502040204020203" pitchFamily="34" charset="0"/>
              </a:rPr>
              <a:t>Welke woorden horen bij welke omschrijvingen of foto’s?</a:t>
            </a:r>
            <a:endParaRPr lang="nl-BE" b="1" dirty="0">
              <a:solidFill>
                <a:schemeClr val="bg1"/>
              </a:solidFill>
              <a:latin typeface="Segoe UI" panose="020B0502040204020203" pitchFamily="34" charset="0"/>
              <a:cs typeface="Segoe UI" panose="020B0502040204020203" pitchFamily="34" charset="0"/>
            </a:endParaRPr>
          </a:p>
        </p:txBody>
      </p:sp>
      <p:sp>
        <p:nvSpPr>
          <p:cNvPr id="12" name="Textfeld 11">
            <a:extLst>
              <a:ext uri="{FF2B5EF4-FFF2-40B4-BE49-F238E27FC236}">
                <a16:creationId xmlns:a16="http://schemas.microsoft.com/office/drawing/2014/main" id="{5197653A-5E31-B589-C396-CE872632EE51}"/>
              </a:ext>
            </a:extLst>
          </p:cNvPr>
          <p:cNvSpPr txBox="1"/>
          <p:nvPr/>
        </p:nvSpPr>
        <p:spPr>
          <a:xfrm>
            <a:off x="1665961" y="2766095"/>
            <a:ext cx="3582082" cy="2441438"/>
          </a:xfrm>
          <a:prstGeom prst="rect">
            <a:avLst/>
          </a:prstGeom>
          <a:noFill/>
        </p:spPr>
        <p:txBody>
          <a:bodyPr wrap="square">
            <a:spAutoFit/>
          </a:bodyPr>
          <a:lstStyle/>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de softdrug (de softdrugs)</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de harddrug (de harddrugs)</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iets gedogen</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het drugsbeleid</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de wiet</a:t>
            </a: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de hasj</a:t>
            </a:r>
            <a:endParaRPr lang="nl-NL" dirty="0">
              <a:latin typeface="Segoe UI" panose="020B0502040204020203" pitchFamily="34" charset="0"/>
              <a:ea typeface="Calibri" panose="020F0502020204030204" pitchFamily="34" charset="0"/>
              <a:cs typeface="Segoe UI" panose="020B0502040204020203" pitchFamily="34" charset="0"/>
            </a:endParaRPr>
          </a:p>
          <a:p>
            <a:pPr lvl="0">
              <a:lnSpc>
                <a:spcPct val="107000"/>
              </a:lnSpc>
            </a:pPr>
            <a:r>
              <a:rPr lang="nl-NL" sz="1800" dirty="0">
                <a:effectLst/>
                <a:latin typeface="Segoe UI" panose="020B0502040204020203" pitchFamily="34" charset="0"/>
                <a:ea typeface="Calibri" panose="020F0502020204030204" pitchFamily="34" charset="0"/>
                <a:cs typeface="Segoe UI" panose="020B0502040204020203" pitchFamily="34" charset="0"/>
              </a:rPr>
              <a:t>de coffeeshop</a:t>
            </a:r>
          </a:p>
          <a:p>
            <a:pPr lvl="0">
              <a:lnSpc>
                <a:spcPct val="107000"/>
              </a:lnSpc>
            </a:pPr>
            <a:r>
              <a:rPr lang="nl-NL" dirty="0">
                <a:latin typeface="Segoe UI" panose="020B0502040204020203" pitchFamily="34" charset="0"/>
                <a:ea typeface="Calibri" panose="020F0502020204030204" pitchFamily="34" charset="0"/>
                <a:cs typeface="Segoe UI" panose="020B0502040204020203" pitchFamily="34" charset="0"/>
              </a:rPr>
              <a:t>het Openbaar Ministerie</a:t>
            </a:r>
            <a:endParaRPr lang="de-DE" sz="18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33" name="Textfeld 32">
            <a:extLst>
              <a:ext uri="{FF2B5EF4-FFF2-40B4-BE49-F238E27FC236}">
                <a16:creationId xmlns:a16="http://schemas.microsoft.com/office/drawing/2014/main" id="{8F5FED73-426D-385C-96A9-FBA0FB9DB0BF}"/>
              </a:ext>
            </a:extLst>
          </p:cNvPr>
          <p:cNvSpPr txBox="1"/>
          <p:nvPr/>
        </p:nvSpPr>
        <p:spPr>
          <a:xfrm>
            <a:off x="726158" y="2766095"/>
            <a:ext cx="939803" cy="2441438"/>
          </a:xfrm>
          <a:prstGeom prst="rect">
            <a:avLst/>
          </a:prstGeom>
          <a:noFill/>
        </p:spPr>
        <p:txBody>
          <a:bodyPr wrap="square">
            <a:spAutoFit/>
          </a:bodyPr>
          <a:lstStyle/>
          <a:p>
            <a:pPr marL="342900" lvl="0" indent="-342900">
              <a:lnSpc>
                <a:spcPct val="107000"/>
              </a:lnSpc>
              <a:buAutoNum type="arabicPeriod"/>
            </a:pPr>
            <a:r>
              <a:rPr lang="nl-NL" dirty="0">
                <a:latin typeface="Segoe UI" panose="020B0502040204020203" pitchFamily="34" charset="0"/>
                <a:ea typeface="Calibri" panose="020F0502020204030204" pitchFamily="34" charset="0"/>
                <a:cs typeface="Segoe UI" panose="020B0502040204020203" pitchFamily="34" charset="0"/>
              </a:rPr>
              <a:t>G</a:t>
            </a:r>
          </a:p>
          <a:p>
            <a:pPr marL="342900" lvl="0" indent="-342900">
              <a:lnSpc>
                <a:spcPct val="107000"/>
              </a:lnSpc>
              <a:buAutoNum type="arabicPeriod"/>
            </a:pPr>
            <a:r>
              <a:rPr lang="nl-NL" dirty="0">
                <a:latin typeface="Segoe UI" panose="020B0502040204020203" pitchFamily="34" charset="0"/>
                <a:ea typeface="Calibri" panose="020F0502020204030204" pitchFamily="34" charset="0"/>
                <a:cs typeface="Segoe UI" panose="020B0502040204020203" pitchFamily="34" charset="0"/>
              </a:rPr>
              <a:t>H</a:t>
            </a:r>
          </a:p>
          <a:p>
            <a:pPr marL="342900" lvl="0" indent="-342900">
              <a:lnSpc>
                <a:spcPct val="107000"/>
              </a:lnSpc>
              <a:buAutoNum type="arabicPeriod"/>
            </a:pPr>
            <a:r>
              <a:rPr lang="nl-NL" dirty="0">
                <a:latin typeface="Segoe UI" panose="020B0502040204020203" pitchFamily="34" charset="0"/>
                <a:ea typeface="Calibri" panose="020F0502020204030204" pitchFamily="34" charset="0"/>
                <a:cs typeface="Segoe UI" panose="020B0502040204020203" pitchFamily="34" charset="0"/>
              </a:rPr>
              <a:t>A</a:t>
            </a:r>
          </a:p>
          <a:p>
            <a:pPr marL="342900" lvl="0" indent="-342900">
              <a:lnSpc>
                <a:spcPct val="107000"/>
              </a:lnSpc>
              <a:buAutoNum type="arabicPeriod"/>
            </a:pPr>
            <a:r>
              <a:rPr lang="nl-NL" dirty="0">
                <a:latin typeface="Segoe UI" panose="020B0502040204020203" pitchFamily="34" charset="0"/>
                <a:ea typeface="Calibri" panose="020F0502020204030204" pitchFamily="34" charset="0"/>
                <a:cs typeface="Segoe UI" panose="020B0502040204020203" pitchFamily="34" charset="0"/>
              </a:rPr>
              <a:t>C</a:t>
            </a:r>
          </a:p>
          <a:p>
            <a:pPr marL="342900" lvl="0" indent="-342900">
              <a:lnSpc>
                <a:spcPct val="107000"/>
              </a:lnSpc>
              <a:buAutoNum type="arabicPeriod"/>
            </a:pPr>
            <a:r>
              <a:rPr lang="nl-NL" dirty="0">
                <a:latin typeface="Segoe UI" panose="020B0502040204020203" pitchFamily="34" charset="0"/>
                <a:ea typeface="Calibri" panose="020F0502020204030204" pitchFamily="34" charset="0"/>
                <a:cs typeface="Segoe UI" panose="020B0502040204020203" pitchFamily="34" charset="0"/>
              </a:rPr>
              <a:t>D</a:t>
            </a:r>
          </a:p>
          <a:p>
            <a:pPr marL="342900" lvl="0" indent="-342900">
              <a:lnSpc>
                <a:spcPct val="107000"/>
              </a:lnSpc>
              <a:buAutoNum type="arabicPeriod"/>
            </a:pPr>
            <a:r>
              <a:rPr lang="nl-NL" dirty="0">
                <a:latin typeface="Segoe UI" panose="020B0502040204020203" pitchFamily="34" charset="0"/>
                <a:ea typeface="Calibri" panose="020F0502020204030204" pitchFamily="34" charset="0"/>
                <a:cs typeface="Segoe UI" panose="020B0502040204020203" pitchFamily="34" charset="0"/>
              </a:rPr>
              <a:t>B</a:t>
            </a:r>
          </a:p>
          <a:p>
            <a:pPr marL="342900" lvl="0" indent="-342900">
              <a:lnSpc>
                <a:spcPct val="107000"/>
              </a:lnSpc>
              <a:buAutoNum type="arabicPeriod"/>
            </a:pPr>
            <a:r>
              <a:rPr lang="nl-NL" dirty="0">
                <a:latin typeface="Segoe UI" panose="020B0502040204020203" pitchFamily="34" charset="0"/>
                <a:ea typeface="Calibri" panose="020F0502020204030204" pitchFamily="34" charset="0"/>
                <a:cs typeface="Segoe UI" panose="020B0502040204020203" pitchFamily="34" charset="0"/>
              </a:rPr>
              <a:t>E</a:t>
            </a:r>
          </a:p>
          <a:p>
            <a:pPr marL="342900" lvl="0" indent="-342900">
              <a:lnSpc>
                <a:spcPct val="107000"/>
              </a:lnSpc>
              <a:buAutoNum type="arabicPeriod"/>
            </a:pPr>
            <a:r>
              <a:rPr lang="nl-NL" dirty="0">
                <a:latin typeface="Segoe UI" panose="020B0502040204020203" pitchFamily="34" charset="0"/>
                <a:ea typeface="Calibri" panose="020F0502020204030204" pitchFamily="34" charset="0"/>
                <a:cs typeface="Segoe UI" panose="020B0502040204020203" pitchFamily="34" charset="0"/>
              </a:rPr>
              <a:t>F</a:t>
            </a:r>
          </a:p>
        </p:txBody>
      </p:sp>
    </p:spTree>
    <p:extLst>
      <p:ext uri="{BB962C8B-B14F-4D97-AF65-F5344CB8AC3E}">
        <p14:creationId xmlns:p14="http://schemas.microsoft.com/office/powerpoint/2010/main" val="88686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404339" y="1938403"/>
            <a:ext cx="7495061" cy="1180578"/>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04339" y="737405"/>
            <a:ext cx="748063" cy="707886"/>
          </a:xfrm>
          <a:prstGeom prst="rect">
            <a:avLst/>
          </a:prstGeom>
          <a:noFill/>
        </p:spPr>
        <p:txBody>
          <a:bodyPr wrap="square" rtlCol="0">
            <a:spAutoFit/>
          </a:bodyPr>
          <a:lstStyle/>
          <a:p>
            <a:r>
              <a:rPr lang="nl-BE" sz="4000" dirty="0">
                <a:solidFill>
                  <a:schemeClr val="bg1"/>
                </a:solidFill>
              </a:rPr>
              <a:t>3A</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EN SPREKEN </a:t>
            </a:r>
            <a:r>
              <a:rPr lang="en-US" sz="1600" b="1" dirty="0">
                <a:latin typeface="Segoe UI" panose="020B0502040204020203" pitchFamily="34" charset="0"/>
                <a:cs typeface="Segoe UI" panose="020B0502040204020203" pitchFamily="34" charset="0"/>
              </a:rPr>
              <a:t>(VOORBEREIDING)</a:t>
            </a:r>
            <a:endParaRPr lang="nl-BE"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45099" y="2033473"/>
            <a:ext cx="7091437" cy="959622"/>
          </a:xfrm>
          <a:prstGeom prst="rect">
            <a:avLst/>
          </a:prstGeom>
        </p:spPr>
        <p:txBody>
          <a:bodyPr wrap="square">
            <a:spAutoFit/>
          </a:bodyPr>
          <a:lstStyle/>
          <a:p>
            <a:pPr>
              <a:lnSpc>
                <a:spcPct val="107000"/>
              </a:lnSpc>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Hieronder vind je drie stellingen over het Nederlandse drugsbeleid (= de manier waarop Nederland met drugs omgaat). Wat denk je: welke stellingen kloppen, welke niet?</a:t>
            </a:r>
          </a:p>
        </p:txBody>
      </p:sp>
      <p:sp>
        <p:nvSpPr>
          <p:cNvPr id="7" name="Textfeld 6">
            <a:extLst>
              <a:ext uri="{FF2B5EF4-FFF2-40B4-BE49-F238E27FC236}">
                <a16:creationId xmlns:a16="http://schemas.microsoft.com/office/drawing/2014/main" id="{7B76B253-03AA-DE47-3247-23DE9166E4DB}"/>
              </a:ext>
            </a:extLst>
          </p:cNvPr>
          <p:cNvSpPr txBox="1"/>
          <p:nvPr/>
        </p:nvSpPr>
        <p:spPr>
          <a:xfrm rot="20973046">
            <a:off x="626722" y="3988067"/>
            <a:ext cx="5948762" cy="1444050"/>
          </a:xfrm>
          <a:prstGeom prst="rect">
            <a:avLst/>
          </a:prstGeom>
          <a:noFill/>
        </p:spPr>
        <p:txBody>
          <a:bodyPr wrap="square">
            <a:spAutoFit/>
          </a:bodyPr>
          <a:lstStyle/>
          <a:p>
            <a:pPr marL="342900" indent="-342900">
              <a:lnSpc>
                <a:spcPct val="107000"/>
              </a:lnSpc>
              <a:spcAft>
                <a:spcPts val="800"/>
              </a:spcAft>
              <a:buFont typeface="+mj-lt"/>
              <a:buAutoNum type="arabicPeriod"/>
            </a:pPr>
            <a:r>
              <a:rPr lang="nl-NL" sz="2800" b="1" dirty="0">
                <a:effectLst/>
                <a:latin typeface="Rockwell" panose="02060603020205020403" pitchFamily="18" charset="0"/>
                <a:ea typeface="Calibri" panose="020F0502020204030204" pitchFamily="34" charset="0"/>
                <a:cs typeface="Segoe UI Light" panose="020B0502040204020203" pitchFamily="34" charset="0"/>
              </a:rPr>
              <a:t>De handel in softdrugs zoals wiet en hasj is in het hele land legaal.</a:t>
            </a:r>
            <a:endParaRPr lang="nl-NL" sz="2800" dirty="0">
              <a:effectLst/>
              <a:latin typeface="Rockwell" panose="02060603020205020403" pitchFamily="18" charset="0"/>
              <a:ea typeface="Calibri" panose="020F0502020204030204" pitchFamily="34" charset="0"/>
              <a:cs typeface="Segoe UI Light" panose="020B0502040204020203" pitchFamily="34" charset="0"/>
            </a:endParaRPr>
          </a:p>
        </p:txBody>
      </p:sp>
      <p:sp>
        <p:nvSpPr>
          <p:cNvPr id="3" name="Textfeld 2">
            <a:extLst>
              <a:ext uri="{FF2B5EF4-FFF2-40B4-BE49-F238E27FC236}">
                <a16:creationId xmlns:a16="http://schemas.microsoft.com/office/drawing/2014/main" id="{485AC7C6-BAFC-48E6-7CAF-1261AAD20B25}"/>
              </a:ext>
            </a:extLst>
          </p:cNvPr>
          <p:cNvSpPr txBox="1"/>
          <p:nvPr/>
        </p:nvSpPr>
        <p:spPr>
          <a:xfrm rot="660616">
            <a:off x="3586035" y="5328592"/>
            <a:ext cx="4321478" cy="1936428"/>
          </a:xfrm>
          <a:prstGeom prst="rect">
            <a:avLst/>
          </a:prstGeom>
          <a:noFill/>
        </p:spPr>
        <p:txBody>
          <a:bodyPr wrap="square">
            <a:spAutoFit/>
          </a:bodyPr>
          <a:lstStyle/>
          <a:p>
            <a:pPr marL="342900" indent="-342900">
              <a:lnSpc>
                <a:spcPct val="107000"/>
              </a:lnSpc>
              <a:spcAft>
                <a:spcPts val="800"/>
              </a:spcAft>
              <a:buFont typeface="+mj-lt"/>
              <a:buAutoNum type="arabicPeriod" startAt="2"/>
            </a:pPr>
            <a:r>
              <a:rPr lang="nl-NL" sz="2800" b="1" dirty="0">
                <a:latin typeface="Segoe Print" panose="02000600000000000000" pitchFamily="2" charset="0"/>
                <a:ea typeface="Calibri" panose="020F0502020204030204" pitchFamily="34" charset="0"/>
                <a:cs typeface="Segoe UI Light" panose="020B0502040204020203" pitchFamily="34" charset="0"/>
              </a:rPr>
              <a:t>Er wordt een verschil gemaakt tussen softdrugs en harddrugs.</a:t>
            </a:r>
          </a:p>
        </p:txBody>
      </p:sp>
      <p:sp>
        <p:nvSpPr>
          <p:cNvPr id="8" name="Textfeld 7">
            <a:extLst>
              <a:ext uri="{FF2B5EF4-FFF2-40B4-BE49-F238E27FC236}">
                <a16:creationId xmlns:a16="http://schemas.microsoft.com/office/drawing/2014/main" id="{CDB675A1-0FDA-72D2-610E-683F01BA1BB8}"/>
              </a:ext>
            </a:extLst>
          </p:cNvPr>
          <p:cNvSpPr txBox="1"/>
          <p:nvPr/>
        </p:nvSpPr>
        <p:spPr>
          <a:xfrm rot="788277">
            <a:off x="943954" y="7149509"/>
            <a:ext cx="4321478" cy="1446037"/>
          </a:xfrm>
          <a:prstGeom prst="rect">
            <a:avLst/>
          </a:prstGeom>
          <a:noFill/>
        </p:spPr>
        <p:txBody>
          <a:bodyPr wrap="square">
            <a:spAutoFit/>
          </a:bodyPr>
          <a:lstStyle/>
          <a:p>
            <a:pPr marL="342900" indent="-342900">
              <a:lnSpc>
                <a:spcPct val="107000"/>
              </a:lnSpc>
              <a:spcAft>
                <a:spcPts val="800"/>
              </a:spcAft>
              <a:buFont typeface="+mj-lt"/>
              <a:buAutoNum type="arabicPeriod" startAt="3"/>
            </a:pPr>
            <a:r>
              <a:rPr lang="nl-NL" sz="2800" b="1" dirty="0">
                <a:latin typeface="PMingLiU-ExtB" panose="02020500000000000000" pitchFamily="18" charset="-120"/>
                <a:ea typeface="PMingLiU-ExtB" panose="02020500000000000000" pitchFamily="18" charset="-120"/>
                <a:cs typeface="Segoe UI Light" panose="020B0502040204020203" pitchFamily="34" charset="0"/>
              </a:rPr>
              <a:t>In coffeeshops kan iedereen drugs zoals hasj, wiet of alcohol kopen.</a:t>
            </a:r>
          </a:p>
        </p:txBody>
      </p:sp>
    </p:spTree>
    <p:extLst>
      <p:ext uri="{BB962C8B-B14F-4D97-AF65-F5344CB8AC3E}">
        <p14:creationId xmlns:p14="http://schemas.microsoft.com/office/powerpoint/2010/main" val="364002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F33FC-616D-46BB-AB04-46A8A7D23CA9}"/>
              </a:ext>
            </a:extLst>
          </p:cNvPr>
          <p:cNvSpPr/>
          <p:nvPr/>
        </p:nvSpPr>
        <p:spPr>
          <a:xfrm>
            <a:off x="404339" y="1938403"/>
            <a:ext cx="7495061" cy="1180578"/>
          </a:xfrm>
          <a:prstGeom prst="rect">
            <a:avLst/>
          </a:prstGeom>
          <a:solidFill>
            <a:srgbClr val="0097A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04339" y="737405"/>
            <a:ext cx="748063" cy="707886"/>
          </a:xfrm>
          <a:prstGeom prst="rect">
            <a:avLst/>
          </a:prstGeom>
          <a:noFill/>
        </p:spPr>
        <p:txBody>
          <a:bodyPr wrap="square" rtlCol="0">
            <a:spAutoFit/>
          </a:bodyPr>
          <a:lstStyle/>
          <a:p>
            <a:r>
              <a:rPr lang="nl-BE" sz="4000" dirty="0">
                <a:solidFill>
                  <a:schemeClr val="bg1"/>
                </a:solidFill>
              </a:rPr>
              <a:t>3B</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EN SPREKEN </a:t>
            </a:r>
            <a:r>
              <a:rPr lang="en-US" sz="1600" b="1" dirty="0">
                <a:latin typeface="Segoe UI" panose="020B0502040204020203" pitchFamily="34" charset="0"/>
                <a:cs typeface="Segoe UI" panose="020B0502040204020203" pitchFamily="34" charset="0"/>
              </a:rPr>
              <a:t>(GLOBAAL)</a:t>
            </a:r>
            <a:endParaRPr lang="nl-BE"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45099" y="2033473"/>
            <a:ext cx="7091437" cy="959622"/>
          </a:xfrm>
          <a:prstGeom prst="rect">
            <a:avLst/>
          </a:prstGeom>
        </p:spPr>
        <p:txBody>
          <a:bodyPr wrap="square">
            <a:spAutoFit/>
          </a:bodyPr>
          <a:lstStyle/>
          <a:p>
            <a:pPr>
              <a:lnSpc>
                <a:spcPct val="107000"/>
              </a:lnSpc>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Op de internetsite van de Rijksoverheid in Nederland vind je de volgende tekst. a) Waarover gaat de tekst? Welke functie heeft de tekst? b) Had je met je vermoedens uit          gelijk?</a:t>
            </a:r>
          </a:p>
        </p:txBody>
      </p:sp>
      <p:sp>
        <p:nvSpPr>
          <p:cNvPr id="2" name="Rectangle: Rounded Corners 45">
            <a:extLst>
              <a:ext uri="{FF2B5EF4-FFF2-40B4-BE49-F238E27FC236}">
                <a16:creationId xmlns:a16="http://schemas.microsoft.com/office/drawing/2014/main" id="{1F1FCD65-B3F2-C495-273B-75123022307E}"/>
              </a:ext>
            </a:extLst>
          </p:cNvPr>
          <p:cNvSpPr/>
          <p:nvPr/>
        </p:nvSpPr>
        <p:spPr>
          <a:xfrm>
            <a:off x="420583" y="3395460"/>
            <a:ext cx="7545970" cy="5849969"/>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7" name="Textfeld 6">
            <a:extLst>
              <a:ext uri="{FF2B5EF4-FFF2-40B4-BE49-F238E27FC236}">
                <a16:creationId xmlns:a16="http://schemas.microsoft.com/office/drawing/2014/main" id="{7B76B253-03AA-DE47-3247-23DE9166E4DB}"/>
              </a:ext>
            </a:extLst>
          </p:cNvPr>
          <p:cNvSpPr txBox="1"/>
          <p:nvPr/>
        </p:nvSpPr>
        <p:spPr>
          <a:xfrm>
            <a:off x="1390389" y="3449695"/>
            <a:ext cx="6529649" cy="5530488"/>
          </a:xfrm>
          <a:prstGeom prst="rect">
            <a:avLst/>
          </a:prstGeom>
          <a:noFill/>
        </p:spPr>
        <p:txBody>
          <a:bodyPr wrap="square">
            <a:spAutoFit/>
          </a:bodyPr>
          <a:lstStyle/>
          <a:p>
            <a:pPr>
              <a:lnSpc>
                <a:spcPct val="107000"/>
              </a:lnSpc>
              <a:spcAft>
                <a:spcPts val="800"/>
              </a:spcAft>
            </a:pPr>
            <a:r>
              <a:rPr lang="nl-NL" b="1" dirty="0">
                <a:effectLst/>
                <a:latin typeface="Segoe UI Light" panose="020B0502040204020203" pitchFamily="34" charset="0"/>
                <a:ea typeface="Calibri" panose="020F0502020204030204" pitchFamily="34" charset="0"/>
                <a:cs typeface="Segoe UI Light" panose="020B0502040204020203" pitchFamily="34" charset="0"/>
              </a:rPr>
              <a:t>Gedoogbeleid softdrugs en coffeeshops</a:t>
            </a:r>
          </a:p>
          <a:p>
            <a:pPr>
              <a:lnSpc>
                <a:spcPct val="107000"/>
              </a:lnSpc>
              <a:spcAft>
                <a:spcPts val="800"/>
              </a:spcAft>
            </a:pPr>
            <a:r>
              <a:rPr lang="nl-NL" dirty="0">
                <a:effectLst/>
                <a:latin typeface="Segoe UI Light" panose="020B0502040204020203" pitchFamily="34" charset="0"/>
                <a:ea typeface="Calibri" panose="020F0502020204030204" pitchFamily="34" charset="0"/>
                <a:cs typeface="Segoe UI Light" panose="020B0502040204020203" pitchFamily="34" charset="0"/>
              </a:rPr>
              <a:t>Omdat softdrugs minder schadelijk zijn voor de gezondheid dan harddrugs, gelden hiervoor soms andere regels. Coffeeshops kunnen onder strenge voorwaarden wiet en hasj verkopen. Zij worden daarvoor niet strafrechtelijk</a:t>
            </a:r>
            <a:r>
              <a:rPr lang="nl-NL" baseline="30000" dirty="0">
                <a:effectLst/>
                <a:latin typeface="Segoe UI Light" panose="020B0502040204020203" pitchFamily="34" charset="0"/>
                <a:ea typeface="Calibri" panose="020F0502020204030204" pitchFamily="34" charset="0"/>
                <a:cs typeface="Segoe UI Light" panose="020B0502040204020203" pitchFamily="34" charset="0"/>
              </a:rPr>
              <a:t>1</a:t>
            </a:r>
            <a:r>
              <a:rPr lang="nl-NL" dirty="0">
                <a:effectLst/>
                <a:latin typeface="Segoe UI Light" panose="020B0502040204020203" pitchFamily="34" charset="0"/>
                <a:ea typeface="Calibri" panose="020F0502020204030204" pitchFamily="34" charset="0"/>
                <a:cs typeface="Segoe UI Light" panose="020B0502040204020203" pitchFamily="34" charset="0"/>
              </a:rPr>
              <a:t> vervolgd. Dit is de essentie van het gedoogbeleid.</a:t>
            </a:r>
          </a:p>
          <a:p>
            <a:pPr>
              <a:lnSpc>
                <a:spcPct val="107000"/>
              </a:lnSpc>
              <a:spcAft>
                <a:spcPts val="800"/>
              </a:spcAft>
            </a:pPr>
            <a:r>
              <a:rPr lang="nl-NL" dirty="0">
                <a:effectLst/>
                <a:latin typeface="Segoe UI Light" panose="020B0502040204020203" pitchFamily="34" charset="0"/>
                <a:ea typeface="Calibri" panose="020F0502020204030204" pitchFamily="34" charset="0"/>
                <a:cs typeface="Segoe UI Light" panose="020B0502040204020203" pitchFamily="34" charset="0"/>
              </a:rPr>
              <a:t>Ook vervolgt het Openbaar Ministerie personen niet als zij kleine hoeveelheden softdrugs bezitten. Het gaat hier om:</a:t>
            </a:r>
          </a:p>
          <a:p>
            <a:pPr marL="285750" indent="-285750">
              <a:lnSpc>
                <a:spcPct val="107000"/>
              </a:lnSpc>
              <a:spcAft>
                <a:spcPts val="800"/>
              </a:spcAft>
              <a:buFont typeface="Arial" panose="020B0604020202020204" pitchFamily="34" charset="0"/>
              <a:buChar char="•"/>
            </a:pPr>
            <a:r>
              <a:rPr lang="nl-NL" dirty="0">
                <a:effectLst/>
                <a:latin typeface="Segoe UI Light" panose="020B0502040204020203" pitchFamily="34" charset="0"/>
                <a:ea typeface="Calibri" panose="020F0502020204030204" pitchFamily="34" charset="0"/>
                <a:cs typeface="Segoe UI Light" panose="020B0502040204020203" pitchFamily="34" charset="0"/>
              </a:rPr>
              <a:t>maximaal 5 gram cannabis (wiet, hasj);</a:t>
            </a:r>
          </a:p>
          <a:p>
            <a:pPr marL="285750" indent="-285750">
              <a:lnSpc>
                <a:spcPct val="107000"/>
              </a:lnSpc>
              <a:spcAft>
                <a:spcPts val="800"/>
              </a:spcAft>
              <a:buFont typeface="Arial" panose="020B0604020202020204" pitchFamily="34" charset="0"/>
              <a:buChar char="•"/>
            </a:pPr>
            <a:r>
              <a:rPr lang="nl-NL" dirty="0">
                <a:effectLst/>
                <a:latin typeface="Segoe UI Light" panose="020B0502040204020203" pitchFamily="34" charset="0"/>
                <a:ea typeface="Calibri" panose="020F0502020204030204" pitchFamily="34" charset="0"/>
                <a:cs typeface="Segoe UI Light" panose="020B0502040204020203" pitchFamily="34" charset="0"/>
              </a:rPr>
              <a:t>maximaal 5 hennepplanten</a:t>
            </a:r>
            <a:r>
              <a:rPr lang="nl-NL" baseline="30000" dirty="0">
                <a:effectLst/>
                <a:latin typeface="Segoe UI Light" panose="020B0502040204020203" pitchFamily="34" charset="0"/>
                <a:ea typeface="Calibri" panose="020F0502020204030204" pitchFamily="34" charset="0"/>
                <a:cs typeface="Segoe UI Light" panose="020B0502040204020203" pitchFamily="34" charset="0"/>
              </a:rPr>
              <a:t>2</a:t>
            </a:r>
            <a:r>
              <a:rPr lang="nl-NL" dirty="0">
                <a:effectLst/>
                <a:latin typeface="Segoe UI Light" panose="020B0502040204020203" pitchFamily="34" charset="0"/>
                <a:ea typeface="Calibri" panose="020F0502020204030204" pitchFamily="34" charset="0"/>
                <a:cs typeface="Segoe UI Light" panose="020B0502040204020203" pitchFamily="34" charset="0"/>
              </a:rPr>
              <a:t> .</a:t>
            </a:r>
          </a:p>
          <a:p>
            <a:pPr>
              <a:lnSpc>
                <a:spcPct val="107000"/>
              </a:lnSpc>
              <a:spcAft>
                <a:spcPts val="800"/>
              </a:spcAft>
            </a:pPr>
            <a:r>
              <a:rPr lang="nl-NL" b="1" dirty="0">
                <a:effectLst/>
                <a:latin typeface="Segoe UI Light" panose="020B0502040204020203" pitchFamily="34" charset="0"/>
                <a:ea typeface="Calibri" panose="020F0502020204030204" pitchFamily="34" charset="0"/>
                <a:cs typeface="Segoe UI Light" panose="020B0502040204020203" pitchFamily="34" charset="0"/>
              </a:rPr>
              <a:t>Gedoogcriteria voor coffeeshops</a:t>
            </a:r>
          </a:p>
          <a:p>
            <a:pPr>
              <a:lnSpc>
                <a:spcPct val="107000"/>
              </a:lnSpc>
              <a:spcAft>
                <a:spcPts val="800"/>
              </a:spcAft>
            </a:pPr>
            <a:r>
              <a:rPr lang="nl-NL" dirty="0">
                <a:effectLst/>
                <a:latin typeface="Segoe UI Light" panose="020B0502040204020203" pitchFamily="34" charset="0"/>
                <a:ea typeface="Calibri" panose="020F0502020204030204" pitchFamily="34" charset="0"/>
                <a:cs typeface="Segoe UI Light" panose="020B0502040204020203" pitchFamily="34" charset="0"/>
              </a:rPr>
              <a:t>Voor de verkoop van wiet en hasj moeten coffeeshops zich aan regels (de gedoogcriteria) houden. Een coffeeshop moet aan de volgende voorwaarden voldoen:</a:t>
            </a:r>
          </a:p>
          <a:p>
            <a:pPr marL="285750" indent="-285750">
              <a:lnSpc>
                <a:spcPct val="107000"/>
              </a:lnSpc>
              <a:spcAft>
                <a:spcPts val="800"/>
              </a:spcAft>
              <a:buFont typeface="Arial" panose="020B0604020202020204" pitchFamily="34" charset="0"/>
              <a:buChar char="•"/>
            </a:pPr>
            <a:r>
              <a:rPr lang="nl-NL" dirty="0">
                <a:effectLst/>
                <a:latin typeface="Segoe UI Light" panose="020B0502040204020203" pitchFamily="34" charset="0"/>
                <a:ea typeface="Calibri" panose="020F0502020204030204" pitchFamily="34" charset="0"/>
                <a:cs typeface="Segoe UI Light" panose="020B0502040204020203" pitchFamily="34" charset="0"/>
              </a:rPr>
              <a:t>Er mag niet meer dan 5 gram softdrugs per dag per persoon worden verkocht.</a:t>
            </a:r>
          </a:p>
        </p:txBody>
      </p:sp>
      <p:sp>
        <p:nvSpPr>
          <p:cNvPr id="3" name="Textfeld 2">
            <a:extLst>
              <a:ext uri="{FF2B5EF4-FFF2-40B4-BE49-F238E27FC236}">
                <a16:creationId xmlns:a16="http://schemas.microsoft.com/office/drawing/2014/main" id="{10CA8F52-F756-7CD0-545D-059A3F5A935D}"/>
              </a:ext>
            </a:extLst>
          </p:cNvPr>
          <p:cNvSpPr txBox="1"/>
          <p:nvPr/>
        </p:nvSpPr>
        <p:spPr>
          <a:xfrm>
            <a:off x="649324" y="3468569"/>
            <a:ext cx="447611" cy="5929444"/>
          </a:xfrm>
          <a:prstGeom prst="rect">
            <a:avLst/>
          </a:prstGeom>
          <a:noFill/>
        </p:spPr>
        <p:txBody>
          <a:bodyPr wrap="square">
            <a:spAutoFit/>
          </a:bodyPr>
          <a:lstStyle/>
          <a:p>
            <a:pPr>
              <a:lnSpc>
                <a:spcPct val="107000"/>
              </a:lnSpc>
              <a:spcAft>
                <a:spcPts val="800"/>
              </a:spcAft>
            </a:pPr>
            <a:r>
              <a:rPr lang="nl-NL" b="1" dirty="0">
                <a:effectLst/>
                <a:latin typeface="Segoe UI Light" panose="020B0502040204020203" pitchFamily="34" charset="0"/>
                <a:ea typeface="Calibri" panose="020F0502020204030204" pitchFamily="34" charset="0"/>
                <a:cs typeface="Segoe UI Light" panose="020B0502040204020203" pitchFamily="34" charset="0"/>
              </a:rPr>
              <a:t>1</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2</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effectLst/>
                <a:latin typeface="Segoe UI Light" panose="020B0502040204020203" pitchFamily="34" charset="0"/>
                <a:ea typeface="Calibri" panose="020F0502020204030204" pitchFamily="34" charset="0"/>
                <a:cs typeface="Segoe UI Light" panose="020B0502040204020203" pitchFamily="34" charset="0"/>
              </a:rPr>
              <a:t>3</a:t>
            </a:r>
            <a:br>
              <a:rPr lang="nl-NL" dirty="0">
                <a:effectLst/>
                <a:latin typeface="Segoe UI Light" panose="020B0502040204020203" pitchFamily="34" charset="0"/>
                <a:ea typeface="Calibri" panose="020F0502020204030204" pitchFamily="34" charset="0"/>
                <a:cs typeface="Segoe UI Light" panose="020B0502040204020203" pitchFamily="34" charset="0"/>
              </a:rPr>
            </a:br>
            <a:r>
              <a:rPr lang="nl-NL" dirty="0">
                <a:effectLst/>
                <a:latin typeface="Segoe UI Light" panose="020B0502040204020203" pitchFamily="34" charset="0"/>
                <a:ea typeface="Calibri" panose="020F0502020204030204" pitchFamily="34" charset="0"/>
                <a:cs typeface="Segoe UI Light" panose="020B0502040204020203" pitchFamily="34" charset="0"/>
              </a:rPr>
              <a:t>4</a:t>
            </a:r>
            <a:br>
              <a:rPr lang="nl-NL" dirty="0">
                <a:effectLst/>
                <a:latin typeface="Segoe UI Light" panose="020B0502040204020203" pitchFamily="34" charset="0"/>
                <a:ea typeface="Calibri" panose="020F0502020204030204" pitchFamily="34" charset="0"/>
                <a:cs typeface="Segoe UI Light" panose="020B0502040204020203" pitchFamily="34" charset="0"/>
              </a:rPr>
            </a:br>
            <a:r>
              <a:rPr lang="nl-NL" dirty="0">
                <a:effectLst/>
                <a:latin typeface="Segoe UI Light" panose="020B0502040204020203" pitchFamily="34" charset="0"/>
                <a:ea typeface="Calibri" panose="020F0502020204030204" pitchFamily="34" charset="0"/>
                <a:cs typeface="Segoe UI Light" panose="020B0502040204020203" pitchFamily="34" charset="0"/>
              </a:rPr>
              <a:t>5</a:t>
            </a:r>
            <a:br>
              <a:rPr lang="nl-NL" dirty="0">
                <a:effectLst/>
                <a:latin typeface="Segoe UI Light" panose="020B0502040204020203" pitchFamily="34" charset="0"/>
                <a:ea typeface="Calibri" panose="020F0502020204030204" pitchFamily="34" charset="0"/>
                <a:cs typeface="Segoe UI Light" panose="020B0502040204020203" pitchFamily="34" charset="0"/>
              </a:rPr>
            </a:br>
            <a:r>
              <a:rPr lang="nl-NL" dirty="0">
                <a:effectLst/>
                <a:latin typeface="Segoe UI Light" panose="020B0502040204020203" pitchFamily="34" charset="0"/>
                <a:ea typeface="Calibri" panose="020F0502020204030204" pitchFamily="34" charset="0"/>
                <a:cs typeface="Segoe UI Light" panose="020B0502040204020203" pitchFamily="34" charset="0"/>
              </a:rPr>
              <a:t>6</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7</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8</a:t>
            </a:r>
          </a:p>
          <a:p>
            <a:pPr>
              <a:lnSpc>
                <a:spcPct val="107000"/>
              </a:lnSpc>
              <a:spcAft>
                <a:spcPts val="800"/>
              </a:spcAft>
            </a:pPr>
            <a:r>
              <a:rPr lang="nl-NL" dirty="0">
                <a:effectLst/>
                <a:latin typeface="Segoe UI Light" panose="020B0502040204020203" pitchFamily="34" charset="0"/>
                <a:ea typeface="Calibri" panose="020F0502020204030204" pitchFamily="34" charset="0"/>
                <a:cs typeface="Segoe UI Light" panose="020B0502040204020203" pitchFamily="34" charset="0"/>
              </a:rPr>
              <a:t>9</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10</a:t>
            </a:r>
          </a:p>
          <a:p>
            <a:pPr>
              <a:lnSpc>
                <a:spcPct val="107000"/>
              </a:lnSpc>
              <a:spcAft>
                <a:spcPts val="800"/>
              </a:spcAft>
            </a:pPr>
            <a:r>
              <a:rPr lang="nl-NL" dirty="0">
                <a:effectLst/>
                <a:latin typeface="Segoe UI Light" panose="020B0502040204020203" pitchFamily="34" charset="0"/>
                <a:ea typeface="Calibri" panose="020F0502020204030204" pitchFamily="34" charset="0"/>
                <a:cs typeface="Segoe UI Light" panose="020B0502040204020203" pitchFamily="34" charset="0"/>
              </a:rPr>
              <a:t>11</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12</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1</a:t>
            </a:r>
            <a:r>
              <a:rPr lang="nl-NL" dirty="0">
                <a:effectLst/>
                <a:latin typeface="Segoe UI Light" panose="020B0502040204020203" pitchFamily="34" charset="0"/>
                <a:ea typeface="Calibri" panose="020F0502020204030204" pitchFamily="34" charset="0"/>
                <a:cs typeface="Segoe UI Light" panose="020B0502040204020203" pitchFamily="34" charset="0"/>
              </a:rPr>
              <a:t>3</a:t>
            </a:r>
            <a:br>
              <a:rPr lang="nl-NL" dirty="0">
                <a:effectLst/>
                <a:latin typeface="Segoe UI Light" panose="020B0502040204020203" pitchFamily="34" charset="0"/>
                <a:ea typeface="Calibri" panose="020F0502020204030204" pitchFamily="34" charset="0"/>
                <a:cs typeface="Segoe UI Light" panose="020B0502040204020203" pitchFamily="34" charset="0"/>
              </a:rPr>
            </a:br>
            <a:r>
              <a:rPr lang="nl-NL" dirty="0">
                <a:effectLst/>
                <a:latin typeface="Segoe UI Light" panose="020B0502040204020203" pitchFamily="34" charset="0"/>
                <a:ea typeface="Calibri" panose="020F0502020204030204" pitchFamily="34" charset="0"/>
                <a:cs typeface="Segoe UI Light" panose="020B0502040204020203" pitchFamily="34" charset="0"/>
              </a:rPr>
              <a:t>14</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15</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16</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a:p>
            <a:pPr>
              <a:lnSpc>
                <a:spcPct val="107000"/>
              </a:lnSpc>
              <a:spcAft>
                <a:spcPts val="800"/>
              </a:spcAft>
            </a:pP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p:txBody>
      </p:sp>
      <p:pic>
        <p:nvPicPr>
          <p:cNvPr id="8" name="Grafik 7">
            <a:extLst>
              <a:ext uri="{FF2B5EF4-FFF2-40B4-BE49-F238E27FC236}">
                <a16:creationId xmlns:a16="http://schemas.microsoft.com/office/drawing/2014/main" id="{90D6DE29-C433-BCD8-A1AA-5BB6D55D7D23}"/>
              </a:ext>
            </a:extLst>
          </p:cNvPr>
          <p:cNvPicPr>
            <a:picLocks noChangeAspect="1"/>
          </p:cNvPicPr>
          <p:nvPr/>
        </p:nvPicPr>
        <p:blipFill>
          <a:blip r:embed="rId3"/>
          <a:stretch>
            <a:fillRect/>
          </a:stretch>
        </p:blipFill>
        <p:spPr>
          <a:xfrm>
            <a:off x="5177905" y="2672804"/>
            <a:ext cx="496385" cy="258534"/>
          </a:xfrm>
          <a:prstGeom prst="rect">
            <a:avLst/>
          </a:prstGeom>
        </p:spPr>
      </p:pic>
    </p:spTree>
    <p:extLst>
      <p:ext uri="{BB962C8B-B14F-4D97-AF65-F5344CB8AC3E}">
        <p14:creationId xmlns:p14="http://schemas.microsoft.com/office/powerpoint/2010/main" val="307916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04339" y="737405"/>
            <a:ext cx="748063" cy="707886"/>
          </a:xfrm>
          <a:prstGeom prst="rect">
            <a:avLst/>
          </a:prstGeom>
          <a:noFill/>
        </p:spPr>
        <p:txBody>
          <a:bodyPr wrap="square" rtlCol="0">
            <a:spAutoFit/>
          </a:bodyPr>
          <a:lstStyle/>
          <a:p>
            <a:r>
              <a:rPr lang="nl-BE" sz="4000" dirty="0">
                <a:solidFill>
                  <a:schemeClr val="bg1"/>
                </a:solidFill>
              </a:rPr>
              <a:t>3B</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EN SPREKEN</a:t>
            </a:r>
            <a:endParaRPr lang="nl-BE"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45099" y="2033473"/>
            <a:ext cx="7091437" cy="959622"/>
          </a:xfrm>
          <a:prstGeom prst="rect">
            <a:avLst/>
          </a:prstGeom>
        </p:spPr>
        <p:txBody>
          <a:bodyPr wrap="square">
            <a:spAutoFit/>
          </a:bodyPr>
          <a:lstStyle/>
          <a:p>
            <a:pPr>
              <a:lnSpc>
                <a:spcPct val="107000"/>
              </a:lnSpc>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Hieronder vind je een aantal stellingen over de manier waarop Nederland met drugs omgaat (= het Nederlandse drugsbeleid). Wat denk je: welke stellingen kloppen, welke niet?</a:t>
            </a:r>
          </a:p>
        </p:txBody>
      </p:sp>
      <p:sp>
        <p:nvSpPr>
          <p:cNvPr id="2" name="Rectangle: Rounded Corners 45">
            <a:extLst>
              <a:ext uri="{FF2B5EF4-FFF2-40B4-BE49-F238E27FC236}">
                <a16:creationId xmlns:a16="http://schemas.microsoft.com/office/drawing/2014/main" id="{1F1FCD65-B3F2-C495-273B-75123022307E}"/>
              </a:ext>
            </a:extLst>
          </p:cNvPr>
          <p:cNvSpPr/>
          <p:nvPr/>
        </p:nvSpPr>
        <p:spPr>
          <a:xfrm>
            <a:off x="420583" y="1942444"/>
            <a:ext cx="7545970" cy="6838301"/>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7" name="Textfeld 6">
            <a:extLst>
              <a:ext uri="{FF2B5EF4-FFF2-40B4-BE49-F238E27FC236}">
                <a16:creationId xmlns:a16="http://schemas.microsoft.com/office/drawing/2014/main" id="{7B76B253-03AA-DE47-3247-23DE9166E4DB}"/>
              </a:ext>
            </a:extLst>
          </p:cNvPr>
          <p:cNvSpPr txBox="1"/>
          <p:nvPr/>
        </p:nvSpPr>
        <p:spPr>
          <a:xfrm>
            <a:off x="1500587" y="1996679"/>
            <a:ext cx="6419451" cy="662476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nl-NL" dirty="0">
                <a:effectLst/>
                <a:latin typeface="Segoe UI Light" panose="020B0502040204020203" pitchFamily="34" charset="0"/>
                <a:ea typeface="Calibri" panose="020F0502020204030204" pitchFamily="34" charset="0"/>
                <a:cs typeface="Segoe UI Light" panose="020B0502040204020203" pitchFamily="34" charset="0"/>
              </a:rPr>
              <a:t>Er mogen geen harddrugs worden verkocht. </a:t>
            </a:r>
          </a:p>
          <a:p>
            <a:pPr marL="285750" indent="-285750">
              <a:lnSpc>
                <a:spcPct val="107000"/>
              </a:lnSpc>
              <a:spcAft>
                <a:spcPts val="800"/>
              </a:spcAft>
              <a:buFont typeface="Arial" panose="020B0604020202020204" pitchFamily="34" charset="0"/>
              <a:buChar char="•"/>
            </a:pPr>
            <a:r>
              <a:rPr lang="nl-NL" dirty="0">
                <a:effectLst/>
                <a:latin typeface="Segoe UI Light" panose="020B0502040204020203" pitchFamily="34" charset="0"/>
                <a:ea typeface="Calibri" panose="020F0502020204030204" pitchFamily="34" charset="0"/>
                <a:cs typeface="Segoe UI Light" panose="020B0502040204020203" pitchFamily="34" charset="0"/>
              </a:rPr>
              <a:t>Er mogen geen softdrugs verkocht worden aan minderjarigen. </a:t>
            </a:r>
          </a:p>
          <a:p>
            <a:pPr marL="285750" indent="-285750">
              <a:lnSpc>
                <a:spcPct val="107000"/>
              </a:lnSpc>
              <a:spcAft>
                <a:spcPts val="800"/>
              </a:spcAft>
              <a:buFont typeface="Arial" panose="020B0604020202020204" pitchFamily="34" charset="0"/>
              <a:buChar char="•"/>
            </a:pPr>
            <a:r>
              <a:rPr lang="nl-NL" dirty="0">
                <a:effectLst/>
                <a:latin typeface="Segoe UI Light" panose="020B0502040204020203" pitchFamily="34" charset="0"/>
                <a:ea typeface="Calibri" panose="020F0502020204030204" pitchFamily="34" charset="0"/>
                <a:cs typeface="Segoe UI Light" panose="020B0502040204020203" pitchFamily="34" charset="0"/>
              </a:rPr>
              <a:t>Minderjarigen mogen niet in een coffeeshop worden binnengelaten. </a:t>
            </a:r>
          </a:p>
          <a:p>
            <a:pPr marL="285750" indent="-285750">
              <a:lnSpc>
                <a:spcPct val="107000"/>
              </a:lnSpc>
              <a:spcAft>
                <a:spcPts val="800"/>
              </a:spcAft>
              <a:buFont typeface="Arial" panose="020B0604020202020204" pitchFamily="34" charset="0"/>
              <a:buChar char="•"/>
            </a:pPr>
            <a:r>
              <a:rPr lang="nl-NL" dirty="0">
                <a:effectLst/>
                <a:latin typeface="Segoe UI Light" panose="020B0502040204020203" pitchFamily="34" charset="0"/>
                <a:ea typeface="Calibri" panose="020F0502020204030204" pitchFamily="34" charset="0"/>
                <a:cs typeface="Segoe UI Light" panose="020B0502040204020203" pitchFamily="34" charset="0"/>
              </a:rPr>
              <a:t>Er mag geen alcohol worden geschonken. </a:t>
            </a:r>
          </a:p>
          <a:p>
            <a:pPr marL="285750" indent="-285750">
              <a:lnSpc>
                <a:spcPct val="107000"/>
              </a:lnSpc>
              <a:spcAft>
                <a:spcPts val="800"/>
              </a:spcAft>
              <a:buFont typeface="Arial" panose="020B0604020202020204" pitchFamily="34" charset="0"/>
              <a:buChar char="•"/>
            </a:pPr>
            <a:r>
              <a:rPr lang="nl-NL" dirty="0">
                <a:effectLst/>
                <a:latin typeface="Segoe UI Light" panose="020B0502040204020203" pitchFamily="34" charset="0"/>
                <a:ea typeface="Calibri" panose="020F0502020204030204" pitchFamily="34" charset="0"/>
                <a:cs typeface="Segoe UI Light" panose="020B0502040204020203" pitchFamily="34" charset="0"/>
              </a:rPr>
              <a:t>Er mag geen reclame voor drugs en de coffeeshop worden gemaakt. </a:t>
            </a:r>
          </a:p>
          <a:p>
            <a:pPr marL="285750" indent="-285750">
              <a:lnSpc>
                <a:spcPct val="107000"/>
              </a:lnSpc>
              <a:spcAft>
                <a:spcPts val="800"/>
              </a:spcAft>
              <a:buFont typeface="Arial" panose="020B0604020202020204" pitchFamily="34" charset="0"/>
              <a:buChar char="•"/>
            </a:pPr>
            <a:r>
              <a:rPr lang="nl-NL" dirty="0">
                <a:effectLst/>
                <a:latin typeface="Segoe UI Light" panose="020B0502040204020203" pitchFamily="34" charset="0"/>
                <a:ea typeface="Calibri" panose="020F0502020204030204" pitchFamily="34" charset="0"/>
                <a:cs typeface="Segoe UI Light" panose="020B0502040204020203" pitchFamily="34" charset="0"/>
              </a:rPr>
              <a:t>Er mag geen overlast voor de omgeving worden veroorzaakt. </a:t>
            </a:r>
          </a:p>
          <a:p>
            <a:pPr marL="285750" indent="-285750">
              <a:lnSpc>
                <a:spcPct val="107000"/>
              </a:lnSpc>
              <a:spcAft>
                <a:spcPts val="800"/>
              </a:spcAft>
              <a:buFont typeface="Arial" panose="020B0604020202020204" pitchFamily="34" charset="0"/>
              <a:buChar char="•"/>
            </a:pPr>
            <a:r>
              <a:rPr lang="nl-NL" dirty="0">
                <a:effectLst/>
                <a:latin typeface="Segoe UI Light" panose="020B0502040204020203" pitchFamily="34" charset="0"/>
                <a:ea typeface="Calibri" panose="020F0502020204030204" pitchFamily="34" charset="0"/>
                <a:cs typeface="Segoe UI Light" panose="020B0502040204020203" pitchFamily="34" charset="0"/>
              </a:rPr>
              <a:t>De handelsvoorraad</a:t>
            </a:r>
            <a:r>
              <a:rPr lang="nl-NL" baseline="30000" dirty="0">
                <a:effectLst/>
                <a:latin typeface="Segoe UI Light" panose="020B0502040204020203" pitchFamily="34" charset="0"/>
                <a:ea typeface="Calibri" panose="020F0502020204030204" pitchFamily="34" charset="0"/>
                <a:cs typeface="Segoe UI Light" panose="020B0502040204020203" pitchFamily="34" charset="0"/>
              </a:rPr>
              <a:t>3</a:t>
            </a:r>
            <a:r>
              <a:rPr lang="nl-NL" dirty="0">
                <a:effectLst/>
                <a:latin typeface="Segoe UI Light" panose="020B0502040204020203" pitchFamily="34" charset="0"/>
                <a:ea typeface="Calibri" panose="020F0502020204030204" pitchFamily="34" charset="0"/>
                <a:cs typeface="Segoe UI Light" panose="020B0502040204020203" pitchFamily="34" charset="0"/>
              </a:rPr>
              <a:t> mag niet meer dan 500 gram zijn. </a:t>
            </a:r>
          </a:p>
          <a:p>
            <a:pPr marL="285750" indent="-285750">
              <a:lnSpc>
                <a:spcPct val="107000"/>
              </a:lnSpc>
              <a:spcAft>
                <a:spcPts val="800"/>
              </a:spcAft>
              <a:buFont typeface="Arial" panose="020B0604020202020204" pitchFamily="34" charset="0"/>
              <a:buChar char="•"/>
            </a:pPr>
            <a:r>
              <a:rPr lang="nl-NL" dirty="0">
                <a:effectLst/>
                <a:latin typeface="Segoe UI Light" panose="020B0502040204020203" pitchFamily="34" charset="0"/>
                <a:ea typeface="Calibri" panose="020F0502020204030204" pitchFamily="34" charset="0"/>
                <a:cs typeface="Segoe UI Light" panose="020B0502040204020203" pitchFamily="34" charset="0"/>
              </a:rPr>
              <a:t>Geen toegang voor en verkoop aan anderen dan ingezetenen</a:t>
            </a:r>
            <a:r>
              <a:rPr lang="nl-NL" baseline="30000" dirty="0">
                <a:effectLst/>
                <a:latin typeface="Segoe UI Light" panose="020B0502040204020203" pitchFamily="34" charset="0"/>
                <a:ea typeface="Calibri" panose="020F0502020204030204" pitchFamily="34" charset="0"/>
                <a:cs typeface="Segoe UI Light" panose="020B0502040204020203" pitchFamily="34" charset="0"/>
              </a:rPr>
              <a:t>4</a:t>
            </a:r>
            <a:r>
              <a:rPr lang="nl-NL" dirty="0">
                <a:effectLst/>
                <a:latin typeface="Segoe UI Light" panose="020B0502040204020203" pitchFamily="34" charset="0"/>
                <a:ea typeface="Calibri" panose="020F0502020204030204" pitchFamily="34" charset="0"/>
                <a:cs typeface="Segoe UI Light" panose="020B0502040204020203" pitchFamily="34" charset="0"/>
              </a:rPr>
              <a:t> van Nederland.</a:t>
            </a:r>
          </a:p>
          <a:p>
            <a:pPr>
              <a:lnSpc>
                <a:spcPct val="107000"/>
              </a:lnSpc>
              <a:spcAft>
                <a:spcPts val="800"/>
              </a:spcAft>
            </a:pPr>
            <a:r>
              <a:rPr lang="nl-NL" b="1" dirty="0">
                <a:effectLst/>
                <a:latin typeface="Segoe UI Light" panose="020B0502040204020203" pitchFamily="34" charset="0"/>
                <a:ea typeface="Calibri" panose="020F0502020204030204" pitchFamily="34" charset="0"/>
                <a:cs typeface="Segoe UI Light" panose="020B0502040204020203" pitchFamily="34" charset="0"/>
              </a:rPr>
              <a:t>Verkoop softdrugs blijft strafbaar</a:t>
            </a:r>
          </a:p>
          <a:p>
            <a:pPr>
              <a:lnSpc>
                <a:spcPct val="107000"/>
              </a:lnSpc>
              <a:spcAft>
                <a:spcPts val="800"/>
              </a:spcAft>
            </a:pPr>
            <a:r>
              <a:rPr lang="nl-NL" dirty="0">
                <a:effectLst/>
                <a:latin typeface="Segoe UI Light" panose="020B0502040204020203" pitchFamily="34" charset="0"/>
                <a:ea typeface="Calibri" panose="020F0502020204030204" pitchFamily="34" charset="0"/>
                <a:cs typeface="Segoe UI Light" panose="020B0502040204020203" pitchFamily="34" charset="0"/>
              </a:rPr>
              <a:t>De verkoop van softdrugs blijft strafbaar. Houden coffeeshophouders zich niet aan de voorwaarden? Dan kunnen zij strafrechtelijk worden vervolgd en kan de burgemeester de coffeeshop (tijdelijk) sluiten. Om overlast te voorkomen, kunnen gemeenten aanvullende eisen aan een coffeeshop stellen. Bijvoorbeeld aangepaste openingstijden of een grotere afstand tot scholen.</a:t>
            </a:r>
          </a:p>
        </p:txBody>
      </p:sp>
      <p:sp>
        <p:nvSpPr>
          <p:cNvPr id="3" name="Textfeld 2">
            <a:extLst>
              <a:ext uri="{FF2B5EF4-FFF2-40B4-BE49-F238E27FC236}">
                <a16:creationId xmlns:a16="http://schemas.microsoft.com/office/drawing/2014/main" id="{A1E2CACF-E5DE-C2F2-DD32-9B2E3F4EAA3B}"/>
              </a:ext>
            </a:extLst>
          </p:cNvPr>
          <p:cNvSpPr txBox="1"/>
          <p:nvPr/>
        </p:nvSpPr>
        <p:spPr>
          <a:xfrm>
            <a:off x="674210" y="2027977"/>
            <a:ext cx="447611" cy="6522170"/>
          </a:xfrm>
          <a:prstGeom prst="rect">
            <a:avLst/>
          </a:prstGeom>
          <a:noFill/>
        </p:spPr>
        <p:txBody>
          <a:bodyPr wrap="square">
            <a:spAutoFit/>
          </a:bodyPr>
          <a:lstStyle/>
          <a:p>
            <a:pPr>
              <a:lnSpc>
                <a:spcPct val="107000"/>
              </a:lnSpc>
              <a:spcAft>
                <a:spcPts val="800"/>
              </a:spcAft>
            </a:pPr>
            <a:r>
              <a:rPr lang="nl-NL" dirty="0">
                <a:effectLst/>
                <a:latin typeface="Segoe UI Light" panose="020B0502040204020203" pitchFamily="34" charset="0"/>
                <a:ea typeface="Calibri" panose="020F0502020204030204" pitchFamily="34" charset="0"/>
                <a:cs typeface="Segoe UI Light" panose="020B0502040204020203" pitchFamily="34" charset="0"/>
              </a:rPr>
              <a:t>17</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18</a:t>
            </a:r>
          </a:p>
          <a:p>
            <a:pPr>
              <a:lnSpc>
                <a:spcPct val="107000"/>
              </a:lnSpc>
              <a:spcAft>
                <a:spcPts val="800"/>
              </a:spcAft>
            </a:pPr>
            <a:r>
              <a:rPr lang="nl-NL" dirty="0">
                <a:effectLst/>
                <a:latin typeface="Segoe UI Light" panose="020B0502040204020203" pitchFamily="34" charset="0"/>
                <a:ea typeface="Calibri" panose="020F0502020204030204" pitchFamily="34" charset="0"/>
                <a:cs typeface="Segoe UI Light" panose="020B0502040204020203" pitchFamily="34" charset="0"/>
              </a:rPr>
              <a:t>1920</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21</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22</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23</a:t>
            </a:r>
          </a:p>
          <a:p>
            <a:pPr>
              <a:lnSpc>
                <a:spcPct val="107000"/>
              </a:lnSpc>
              <a:spcAft>
                <a:spcPts val="800"/>
              </a:spcAft>
            </a:pPr>
            <a:r>
              <a:rPr lang="nl-NL" dirty="0">
                <a:effectLst/>
                <a:latin typeface="Segoe UI Light" panose="020B0502040204020203" pitchFamily="34" charset="0"/>
                <a:ea typeface="Calibri" panose="020F0502020204030204" pitchFamily="34" charset="0"/>
                <a:cs typeface="Segoe UI Light" panose="020B0502040204020203" pitchFamily="34" charset="0"/>
              </a:rPr>
              <a:t>24</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25</a:t>
            </a:r>
          </a:p>
          <a:p>
            <a:pPr>
              <a:lnSpc>
                <a:spcPct val="107000"/>
              </a:lnSpc>
              <a:spcAft>
                <a:spcPts val="800"/>
              </a:spcAft>
            </a:pPr>
            <a:r>
              <a:rPr lang="nl-NL" dirty="0">
                <a:effectLst/>
                <a:latin typeface="Segoe UI Light" panose="020B0502040204020203" pitchFamily="34" charset="0"/>
                <a:ea typeface="Calibri" panose="020F0502020204030204" pitchFamily="34" charset="0"/>
                <a:cs typeface="Segoe UI Light" panose="020B0502040204020203" pitchFamily="34" charset="0"/>
              </a:rPr>
              <a:t>26</a:t>
            </a:r>
            <a:br>
              <a:rPr lang="nl-NL" dirty="0">
                <a:effectLst/>
                <a:latin typeface="Segoe UI Light" panose="020B0502040204020203" pitchFamily="34" charset="0"/>
                <a:ea typeface="Calibri" panose="020F0502020204030204" pitchFamily="34" charset="0"/>
                <a:cs typeface="Segoe UI Light" panose="020B0502040204020203" pitchFamily="34" charset="0"/>
              </a:rPr>
            </a:br>
            <a:r>
              <a:rPr lang="nl-NL" dirty="0">
                <a:effectLst/>
                <a:latin typeface="Segoe UI Light" panose="020B0502040204020203" pitchFamily="34" charset="0"/>
                <a:ea typeface="Calibri" panose="020F0502020204030204" pitchFamily="34" charset="0"/>
                <a:cs typeface="Segoe UI Light" panose="020B0502040204020203" pitchFamily="34" charset="0"/>
              </a:rPr>
              <a:t>27</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28</a:t>
            </a:r>
          </a:p>
          <a:p>
            <a:pPr>
              <a:lnSpc>
                <a:spcPct val="107000"/>
              </a:lnSpc>
              <a:spcAft>
                <a:spcPts val="800"/>
              </a:spcAft>
            </a:pPr>
            <a:r>
              <a:rPr lang="nl-NL" dirty="0">
                <a:effectLst/>
                <a:latin typeface="Segoe UI Light" panose="020B0502040204020203" pitchFamily="34" charset="0"/>
                <a:ea typeface="Calibri" panose="020F0502020204030204" pitchFamily="34" charset="0"/>
                <a:cs typeface="Segoe UI Light" panose="020B0502040204020203" pitchFamily="34" charset="0"/>
              </a:rPr>
              <a:t>29</a:t>
            </a:r>
            <a:r>
              <a:rPr lang="nl-NL" dirty="0">
                <a:latin typeface="Segoe UI Light" panose="020B0502040204020203" pitchFamily="34" charset="0"/>
                <a:ea typeface="Calibri" panose="020F0502020204030204" pitchFamily="34" charset="0"/>
                <a:cs typeface="Segoe UI Light" panose="020B0502040204020203" pitchFamily="34" charset="0"/>
              </a:rPr>
              <a:t>30</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31</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32</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33</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34</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35</a:t>
            </a:r>
            <a:endParaRPr lang="nl-NL" dirty="0">
              <a:effectLst/>
              <a:latin typeface="Segoe UI Light" panose="020B0502040204020203" pitchFamily="34" charset="0"/>
              <a:ea typeface="Calibri" panose="020F0502020204030204" pitchFamily="34" charset="0"/>
              <a:cs typeface="Segoe UI Light" panose="020B0502040204020203" pitchFamily="34" charset="0"/>
            </a:endParaRPr>
          </a:p>
        </p:txBody>
      </p:sp>
    </p:spTree>
    <p:extLst>
      <p:ext uri="{BB962C8B-B14F-4D97-AF65-F5344CB8AC3E}">
        <p14:creationId xmlns:p14="http://schemas.microsoft.com/office/powerpoint/2010/main" val="136482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04339" y="737405"/>
            <a:ext cx="748063" cy="707886"/>
          </a:xfrm>
          <a:prstGeom prst="rect">
            <a:avLst/>
          </a:prstGeom>
          <a:noFill/>
        </p:spPr>
        <p:txBody>
          <a:bodyPr wrap="square" rtlCol="0">
            <a:spAutoFit/>
          </a:bodyPr>
          <a:lstStyle/>
          <a:p>
            <a:r>
              <a:rPr lang="nl-BE" sz="4000" dirty="0">
                <a:solidFill>
                  <a:schemeClr val="bg1"/>
                </a:solidFill>
              </a:rPr>
              <a:t>3B</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EN SPREKEN</a:t>
            </a:r>
            <a:endParaRPr lang="nl-BE"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 name="Rectangle 5">
            <a:extLst>
              <a:ext uri="{FF2B5EF4-FFF2-40B4-BE49-F238E27FC236}">
                <a16:creationId xmlns:a16="http://schemas.microsoft.com/office/drawing/2014/main" id="{AACC88EF-2515-4F53-9536-26BE01940B34}"/>
              </a:ext>
            </a:extLst>
          </p:cNvPr>
          <p:cNvSpPr/>
          <p:nvPr/>
        </p:nvSpPr>
        <p:spPr>
          <a:xfrm>
            <a:off x="545099" y="2033473"/>
            <a:ext cx="7091437" cy="959622"/>
          </a:xfrm>
          <a:prstGeom prst="rect">
            <a:avLst/>
          </a:prstGeom>
        </p:spPr>
        <p:txBody>
          <a:bodyPr wrap="square">
            <a:spAutoFit/>
          </a:bodyPr>
          <a:lstStyle/>
          <a:p>
            <a:pPr>
              <a:lnSpc>
                <a:spcPct val="107000"/>
              </a:lnSpc>
            </a:pPr>
            <a:r>
              <a:rPr lang="nl-NL" b="1" dirty="0">
                <a:solidFill>
                  <a:srgbClr val="F4F4F4"/>
                </a:solidFill>
                <a:latin typeface="Segoe UI" panose="020B0502040204020203" pitchFamily="34" charset="0"/>
                <a:ea typeface="Calibri" panose="020F0502020204030204" pitchFamily="34" charset="0"/>
                <a:cs typeface="Segoe UI" panose="020B0502040204020203" pitchFamily="34" charset="0"/>
              </a:rPr>
              <a:t>Hieronder vind je een aantal stellingen over de manier waarop Nederland met drugs omgaat (= het Nederlandse drugsbeleid). Wat denk je: welke stellingen kloppen, welke niet?</a:t>
            </a:r>
          </a:p>
        </p:txBody>
      </p:sp>
      <p:sp>
        <p:nvSpPr>
          <p:cNvPr id="2" name="Rectangle: Rounded Corners 45">
            <a:extLst>
              <a:ext uri="{FF2B5EF4-FFF2-40B4-BE49-F238E27FC236}">
                <a16:creationId xmlns:a16="http://schemas.microsoft.com/office/drawing/2014/main" id="{1F1FCD65-B3F2-C495-273B-75123022307E}"/>
              </a:ext>
            </a:extLst>
          </p:cNvPr>
          <p:cNvSpPr/>
          <p:nvPr/>
        </p:nvSpPr>
        <p:spPr>
          <a:xfrm>
            <a:off x="380752" y="1928813"/>
            <a:ext cx="7545970" cy="3024187"/>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7" name="Textfeld 6">
            <a:extLst>
              <a:ext uri="{FF2B5EF4-FFF2-40B4-BE49-F238E27FC236}">
                <a16:creationId xmlns:a16="http://schemas.microsoft.com/office/drawing/2014/main" id="{7B76B253-03AA-DE47-3247-23DE9166E4DB}"/>
              </a:ext>
            </a:extLst>
          </p:cNvPr>
          <p:cNvSpPr txBox="1"/>
          <p:nvPr/>
        </p:nvSpPr>
        <p:spPr>
          <a:xfrm>
            <a:off x="1500587" y="1996679"/>
            <a:ext cx="6419451" cy="2840393"/>
          </a:xfrm>
          <a:prstGeom prst="rect">
            <a:avLst/>
          </a:prstGeom>
          <a:noFill/>
        </p:spPr>
        <p:txBody>
          <a:bodyPr wrap="square">
            <a:spAutoFit/>
          </a:bodyPr>
          <a:lstStyle/>
          <a:p>
            <a:pPr>
              <a:lnSpc>
                <a:spcPct val="107000"/>
              </a:lnSpc>
              <a:spcAft>
                <a:spcPts val="800"/>
              </a:spcAft>
            </a:pPr>
            <a:r>
              <a:rPr lang="nl-NL" b="1" dirty="0">
                <a:effectLst/>
                <a:latin typeface="Segoe UI Light" panose="020B0502040204020203" pitchFamily="34" charset="0"/>
                <a:ea typeface="Calibri" panose="020F0502020204030204" pitchFamily="34" charset="0"/>
                <a:cs typeface="Segoe UI Light" panose="020B0502040204020203" pitchFamily="34" charset="0"/>
              </a:rPr>
              <a:t>Toegang coffeeshops strenger</a:t>
            </a:r>
          </a:p>
          <a:p>
            <a:pPr>
              <a:lnSpc>
                <a:spcPct val="107000"/>
              </a:lnSpc>
              <a:spcAft>
                <a:spcPts val="800"/>
              </a:spcAft>
            </a:pPr>
            <a:r>
              <a:rPr lang="nl-NL" dirty="0">
                <a:effectLst/>
                <a:latin typeface="Segoe UI Light" panose="020B0502040204020203" pitchFamily="34" charset="0"/>
                <a:ea typeface="Calibri" panose="020F0502020204030204" pitchFamily="34" charset="0"/>
                <a:cs typeface="Segoe UI Light" panose="020B0502040204020203" pitchFamily="34" charset="0"/>
              </a:rPr>
              <a:t>De overheid wil overlast en criminaliteit die verband houden met coffeeshops en de handel in drugs tegengaan. Daarom mogen alleen ingezetenen van Nederland in een coffeeshop komen en er cannabis kopen. (…) De coffeeshophouder moet zelf controleren dat hij alleen ingezetenen van Nederland van 18 jaar en ouder toelaat. Hiervoor moet hij vragen naar een geldig identiteitsbewijs of verblijfsvergunning en een uittreksel van de Basisregistratie Personen (BRP).</a:t>
            </a:r>
          </a:p>
        </p:txBody>
      </p:sp>
      <p:sp>
        <p:nvSpPr>
          <p:cNvPr id="3" name="Textfeld 2">
            <a:extLst>
              <a:ext uri="{FF2B5EF4-FFF2-40B4-BE49-F238E27FC236}">
                <a16:creationId xmlns:a16="http://schemas.microsoft.com/office/drawing/2014/main" id="{8B830B9D-B584-92A3-BBC1-42B69B13DDC9}"/>
              </a:ext>
            </a:extLst>
          </p:cNvPr>
          <p:cNvSpPr txBox="1"/>
          <p:nvPr/>
        </p:nvSpPr>
        <p:spPr>
          <a:xfrm>
            <a:off x="674210" y="2027977"/>
            <a:ext cx="447611" cy="2840393"/>
          </a:xfrm>
          <a:prstGeom prst="rect">
            <a:avLst/>
          </a:prstGeom>
          <a:noFill/>
        </p:spPr>
        <p:txBody>
          <a:bodyPr wrap="square">
            <a:spAutoFit/>
          </a:bodyPr>
          <a:lstStyle/>
          <a:p>
            <a:pPr>
              <a:lnSpc>
                <a:spcPct val="107000"/>
              </a:lnSpc>
              <a:spcAft>
                <a:spcPts val="800"/>
              </a:spcAft>
            </a:pPr>
            <a:r>
              <a:rPr lang="nl-NL" dirty="0">
                <a:effectLst/>
                <a:latin typeface="Segoe UI Light" panose="020B0502040204020203" pitchFamily="34" charset="0"/>
                <a:ea typeface="Calibri" panose="020F0502020204030204" pitchFamily="34" charset="0"/>
                <a:cs typeface="Segoe UI Light" panose="020B0502040204020203" pitchFamily="34" charset="0"/>
              </a:rPr>
              <a:t>36</a:t>
            </a:r>
          </a:p>
          <a:p>
            <a:pPr>
              <a:lnSpc>
                <a:spcPct val="107000"/>
              </a:lnSpc>
              <a:spcAft>
                <a:spcPts val="800"/>
              </a:spcAft>
            </a:pPr>
            <a:r>
              <a:rPr lang="nl-NL" dirty="0">
                <a:latin typeface="Segoe UI Light" panose="020B0502040204020203" pitchFamily="34" charset="0"/>
                <a:ea typeface="Calibri" panose="020F0502020204030204" pitchFamily="34" charset="0"/>
                <a:cs typeface="Segoe UI Light" panose="020B0502040204020203" pitchFamily="34" charset="0"/>
              </a:rPr>
              <a:t>37</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38</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39</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40</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41</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42</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43</a:t>
            </a:r>
            <a:br>
              <a:rPr lang="nl-NL" dirty="0">
                <a:latin typeface="Segoe UI Light" panose="020B0502040204020203" pitchFamily="34" charset="0"/>
                <a:ea typeface="Calibri" panose="020F0502020204030204" pitchFamily="34" charset="0"/>
                <a:cs typeface="Segoe UI Light" panose="020B0502040204020203" pitchFamily="34" charset="0"/>
              </a:rPr>
            </a:br>
            <a:r>
              <a:rPr lang="nl-NL" dirty="0">
                <a:latin typeface="Segoe UI Light" panose="020B0502040204020203" pitchFamily="34" charset="0"/>
                <a:ea typeface="Calibri" panose="020F0502020204030204" pitchFamily="34" charset="0"/>
                <a:cs typeface="Segoe UI Light" panose="020B0502040204020203" pitchFamily="34" charset="0"/>
              </a:rPr>
              <a:t>44</a:t>
            </a:r>
          </a:p>
        </p:txBody>
      </p:sp>
      <p:sp>
        <p:nvSpPr>
          <p:cNvPr id="4" name="Textfeld 3">
            <a:extLst>
              <a:ext uri="{FF2B5EF4-FFF2-40B4-BE49-F238E27FC236}">
                <a16:creationId xmlns:a16="http://schemas.microsoft.com/office/drawing/2014/main" id="{8A099A37-1E3A-88FB-BC26-0E8DBAD394DB}"/>
              </a:ext>
            </a:extLst>
          </p:cNvPr>
          <p:cNvSpPr txBox="1"/>
          <p:nvPr/>
        </p:nvSpPr>
        <p:spPr>
          <a:xfrm>
            <a:off x="674210" y="5242341"/>
            <a:ext cx="7245828" cy="2308324"/>
          </a:xfrm>
          <a:prstGeom prst="rect">
            <a:avLst/>
          </a:prstGeom>
          <a:noFill/>
        </p:spPr>
        <p:txBody>
          <a:bodyPr wrap="square" rtlCol="0">
            <a:spAutoFit/>
          </a:bodyPr>
          <a:lstStyle/>
          <a:p>
            <a:pPr marL="342900" indent="-342900">
              <a:buAutoNum type="arabicParenR"/>
            </a:pPr>
            <a:r>
              <a:rPr lang="nl-NL" dirty="0">
                <a:latin typeface="Segoe UI Light" panose="020B0502040204020203" pitchFamily="34" charset="0"/>
                <a:cs typeface="Segoe UI Light" panose="020B0502040204020203" pitchFamily="34" charset="0"/>
              </a:rPr>
              <a:t>strafrechtelijk: van, volgens het strafrecht</a:t>
            </a:r>
          </a:p>
          <a:p>
            <a:pPr marL="342900" indent="-342900">
              <a:buAutoNum type="arabicParenR"/>
            </a:pPr>
            <a:r>
              <a:rPr lang="nl-NL" dirty="0">
                <a:latin typeface="Segoe UI Light" panose="020B0502040204020203" pitchFamily="34" charset="0"/>
                <a:cs typeface="Segoe UI Light" panose="020B0502040204020203" pitchFamily="34" charset="0"/>
              </a:rPr>
              <a:t>de hennepplant: cannabis; plant waarvan hasj en wiet gemaakt kan worden</a:t>
            </a:r>
          </a:p>
          <a:p>
            <a:pPr marL="342900" indent="-342900">
              <a:buAutoNum type="arabicParenR"/>
            </a:pPr>
            <a:r>
              <a:rPr lang="nl-NL" dirty="0">
                <a:latin typeface="Segoe UI Light" panose="020B0502040204020203" pitchFamily="34" charset="0"/>
                <a:cs typeface="Segoe UI Light" panose="020B0502040204020203" pitchFamily="34" charset="0"/>
              </a:rPr>
              <a:t>de handelsvoorraad: wat men voor later gebruik of verkoop in een winkel of pakhuis heeft</a:t>
            </a:r>
          </a:p>
          <a:p>
            <a:pPr marL="342900" indent="-342900">
              <a:buAutoNum type="arabicParenR"/>
            </a:pPr>
            <a:r>
              <a:rPr lang="nl-NL" dirty="0">
                <a:effectLst/>
                <a:latin typeface="Segoe UI Light" panose="020B0502040204020203" pitchFamily="34" charset="0"/>
                <a:ea typeface="Calibri" panose="020F0502020204030204" pitchFamily="34" charset="0"/>
                <a:cs typeface="Segoe UI Light" panose="020B0502040204020203" pitchFamily="34" charset="0"/>
              </a:rPr>
              <a:t>de ingezetene: iemand die zijn (woon)adres heeft in een Nederlandse gemeente en er dus staat ingeschreven.</a:t>
            </a:r>
            <a:endParaRPr lang="nl-NL" dirty="0">
              <a:latin typeface="Segoe UI Light" panose="020B0502040204020203" pitchFamily="34" charset="0"/>
              <a:cs typeface="Segoe UI Light" panose="020B0502040204020203" pitchFamily="34" charset="0"/>
            </a:endParaRPr>
          </a:p>
          <a:p>
            <a:pPr marL="342900" indent="-342900">
              <a:buAutoNum type="arabicParenR"/>
            </a:pPr>
            <a:endParaRPr lang="nl-NL" dirty="0"/>
          </a:p>
        </p:txBody>
      </p:sp>
    </p:spTree>
    <p:extLst>
      <p:ext uri="{BB962C8B-B14F-4D97-AF65-F5344CB8AC3E}">
        <p14:creationId xmlns:p14="http://schemas.microsoft.com/office/powerpoint/2010/main" val="3357067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E8AA28D-9F26-4616-B912-F39E0D849C66}"/>
              </a:ext>
            </a:extLst>
          </p:cNvPr>
          <p:cNvSpPr/>
          <p:nvPr/>
        </p:nvSpPr>
        <p:spPr>
          <a:xfrm>
            <a:off x="380752" y="660571"/>
            <a:ext cx="7255784" cy="9362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Pentagon 15">
            <a:extLst>
              <a:ext uri="{FF2B5EF4-FFF2-40B4-BE49-F238E27FC236}">
                <a16:creationId xmlns:a16="http://schemas.microsoft.com/office/drawing/2014/main" id="{B979B908-6443-46C6-8397-06B4DFCB9780}"/>
              </a:ext>
            </a:extLst>
          </p:cNvPr>
          <p:cNvSpPr/>
          <p:nvPr/>
        </p:nvSpPr>
        <p:spPr>
          <a:xfrm>
            <a:off x="380756" y="872921"/>
            <a:ext cx="91083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7" name="TextBox 16">
            <a:extLst>
              <a:ext uri="{FF2B5EF4-FFF2-40B4-BE49-F238E27FC236}">
                <a16:creationId xmlns:a16="http://schemas.microsoft.com/office/drawing/2014/main" id="{0D1158FE-6FC4-4DEA-9D00-757E7259ADB3}"/>
              </a:ext>
            </a:extLst>
          </p:cNvPr>
          <p:cNvSpPr txBox="1"/>
          <p:nvPr/>
        </p:nvSpPr>
        <p:spPr>
          <a:xfrm>
            <a:off x="404339" y="737405"/>
            <a:ext cx="748063" cy="707886"/>
          </a:xfrm>
          <a:prstGeom prst="rect">
            <a:avLst/>
          </a:prstGeom>
          <a:noFill/>
        </p:spPr>
        <p:txBody>
          <a:bodyPr wrap="square" rtlCol="0">
            <a:spAutoFit/>
          </a:bodyPr>
          <a:lstStyle/>
          <a:p>
            <a:r>
              <a:rPr lang="nl-BE" sz="4000" dirty="0">
                <a:solidFill>
                  <a:schemeClr val="bg1"/>
                </a:solidFill>
              </a:rPr>
              <a:t>3B</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290602"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 EN SPREKEN</a:t>
            </a:r>
            <a:endParaRPr lang="nl-BE" sz="1600" b="1" dirty="0">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 name="Grafik 9">
            <a:extLst>
              <a:ext uri="{FF2B5EF4-FFF2-40B4-BE49-F238E27FC236}">
                <a16:creationId xmlns:a16="http://schemas.microsoft.com/office/drawing/2014/main" id="{8DB5CB07-169F-ED6D-93CC-93C96F3857E2}"/>
              </a:ext>
            </a:extLst>
          </p:cNvPr>
          <p:cNvPicPr>
            <a:picLocks noChangeAspect="1"/>
          </p:cNvPicPr>
          <p:nvPr/>
        </p:nvPicPr>
        <p:blipFill>
          <a:blip r:embed="rId3"/>
          <a:stretch>
            <a:fillRect/>
          </a:stretch>
        </p:blipFill>
        <p:spPr>
          <a:xfrm>
            <a:off x="2008855" y="2907014"/>
            <a:ext cx="4623051" cy="6245321"/>
          </a:xfrm>
          <a:prstGeom prst="rect">
            <a:avLst/>
          </a:prstGeom>
        </p:spPr>
      </p:pic>
      <p:sp>
        <p:nvSpPr>
          <p:cNvPr id="11" name="Rectangle 10">
            <a:extLst>
              <a:ext uri="{FF2B5EF4-FFF2-40B4-BE49-F238E27FC236}">
                <a16:creationId xmlns:a16="http://schemas.microsoft.com/office/drawing/2014/main" id="{A88210A1-FB1D-1814-99DE-A487F3817FF2}"/>
              </a:ext>
            </a:extLst>
          </p:cNvPr>
          <p:cNvSpPr/>
          <p:nvPr/>
        </p:nvSpPr>
        <p:spPr>
          <a:xfrm>
            <a:off x="380752" y="1938402"/>
            <a:ext cx="7523634" cy="626998"/>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b="1">
                <a:latin typeface="Segoe UI" panose="020B0502040204020203" pitchFamily="34" charset="0"/>
                <a:cs typeface="Segoe UI" panose="020B0502040204020203" pitchFamily="34" charset="0"/>
              </a:rPr>
              <a:t>EXTRA MATERIAAL: VERKOOPREGELS VAN COFFEESHOPS</a:t>
            </a:r>
            <a:endParaRPr lang="nl-BE"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536316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4807</Words>
  <Application>Microsoft Office PowerPoint</Application>
  <PresentationFormat>Benutzerdefiniert</PresentationFormat>
  <Paragraphs>480</Paragraphs>
  <Slides>34</Slides>
  <Notes>34</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34</vt:i4>
      </vt:variant>
    </vt:vector>
  </HeadingPairs>
  <TitlesOfParts>
    <vt:vector size="47" baseType="lpstr">
      <vt:lpstr>PMingLiU-ExtB</vt:lpstr>
      <vt:lpstr>Arial</vt:lpstr>
      <vt:lpstr>Calibri</vt:lpstr>
      <vt:lpstr>Calibri Light</vt:lpstr>
      <vt:lpstr>FranklinGothic</vt:lpstr>
      <vt:lpstr>PT Sans</vt:lpstr>
      <vt:lpstr>Rockwell</vt:lpstr>
      <vt:lpstr>Segoe Print</vt:lpstr>
      <vt:lpstr>Segoe UI</vt:lpstr>
      <vt:lpstr>Segoe UI Black</vt:lpstr>
      <vt:lpstr>Segoe UI Light</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Jolien De Decker</dc:creator>
  <cp:lastModifiedBy>Stefan Ulrichs</cp:lastModifiedBy>
  <cp:revision>451</cp:revision>
  <cp:lastPrinted>2023-01-10T10:20:16Z</cp:lastPrinted>
  <dcterms:created xsi:type="dcterms:W3CDTF">2020-11-17T14:20:20Z</dcterms:created>
  <dcterms:modified xsi:type="dcterms:W3CDTF">2023-01-14T13:54:46Z</dcterms:modified>
</cp:coreProperties>
</file>